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56" r:id="rId2"/>
    <p:sldMasterId id="2147483768" r:id="rId3"/>
    <p:sldMasterId id="2147483780" r:id="rId4"/>
  </p:sldMasterIdLst>
  <p:notesMasterIdLst>
    <p:notesMasterId r:id="rId38"/>
  </p:notesMasterIdLst>
  <p:sldIdLst>
    <p:sldId id="350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32" r:id="rId23"/>
    <p:sldId id="317" r:id="rId24"/>
    <p:sldId id="285" r:id="rId25"/>
    <p:sldId id="318" r:id="rId26"/>
    <p:sldId id="323" r:id="rId27"/>
    <p:sldId id="324" r:id="rId28"/>
    <p:sldId id="319" r:id="rId29"/>
    <p:sldId id="320" r:id="rId30"/>
    <p:sldId id="325" r:id="rId31"/>
    <p:sldId id="330" r:id="rId32"/>
    <p:sldId id="322" r:id="rId33"/>
    <p:sldId id="326" r:id="rId34"/>
    <p:sldId id="327" r:id="rId35"/>
    <p:sldId id="328" r:id="rId36"/>
    <p:sldId id="32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76335" autoAdjust="0"/>
  </p:normalViewPr>
  <p:slideViewPr>
    <p:cSldViewPr>
      <p:cViewPr>
        <p:scale>
          <a:sx n="75" d="100"/>
          <a:sy n="75" d="100"/>
        </p:scale>
        <p:origin x="-1266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bagtas\Appdata\Local\Microsoft\Windows\Temporary%20Internet%20Files\Content.Outlook\293DQTAC\Marin%20NapaChart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Marin!$A$2</c:f>
              <c:strCache>
                <c:ptCount val="1"/>
                <c:pt idx="0">
                  <c:v>0-19 yrs</c:v>
                </c:pt>
              </c:strCache>
            </c:strRef>
          </c:tx>
          <c:marker>
            <c:symbol val="none"/>
          </c:marker>
          <c:cat>
            <c:numRef>
              <c:f>Marin!$B$1:$V$1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Marin!$B$2:$V$2</c:f>
              <c:numCache>
                <c:formatCode>#,##0</c:formatCode>
                <c:ptCount val="21"/>
                <c:pt idx="0">
                  <c:v>56693</c:v>
                </c:pt>
                <c:pt idx="1">
                  <c:v>57435</c:v>
                </c:pt>
                <c:pt idx="2">
                  <c:v>57080</c:v>
                </c:pt>
                <c:pt idx="3">
                  <c:v>56964</c:v>
                </c:pt>
                <c:pt idx="4">
                  <c:v>56912</c:v>
                </c:pt>
                <c:pt idx="5">
                  <c:v>56742</c:v>
                </c:pt>
                <c:pt idx="6">
                  <c:v>56357</c:v>
                </c:pt>
                <c:pt idx="7">
                  <c:v>55921</c:v>
                </c:pt>
                <c:pt idx="8">
                  <c:v>55460</c:v>
                </c:pt>
                <c:pt idx="9">
                  <c:v>54950</c:v>
                </c:pt>
                <c:pt idx="10">
                  <c:v>54301</c:v>
                </c:pt>
                <c:pt idx="11">
                  <c:v>53600</c:v>
                </c:pt>
                <c:pt idx="12">
                  <c:v>52948</c:v>
                </c:pt>
                <c:pt idx="13">
                  <c:v>52216</c:v>
                </c:pt>
                <c:pt idx="14">
                  <c:v>51545</c:v>
                </c:pt>
                <c:pt idx="15">
                  <c:v>50937</c:v>
                </c:pt>
                <c:pt idx="16" formatCode="General">
                  <c:v>50540</c:v>
                </c:pt>
                <c:pt idx="17" formatCode="General">
                  <c:v>50339</c:v>
                </c:pt>
                <c:pt idx="18" formatCode="General">
                  <c:v>50096</c:v>
                </c:pt>
                <c:pt idx="19" formatCode="General">
                  <c:v>50215</c:v>
                </c:pt>
                <c:pt idx="20" formatCode="General">
                  <c:v>50653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54-43C0-81AA-CC6C71631D83}"/>
            </c:ext>
          </c:extLst>
        </c:ser>
        <c:ser>
          <c:idx val="1"/>
          <c:order val="1"/>
          <c:tx>
            <c:strRef>
              <c:f>Marin!$A$3</c:f>
              <c:strCache>
                <c:ptCount val="1"/>
                <c:pt idx="0">
                  <c:v>60+ yrs</c:v>
                </c:pt>
              </c:strCache>
            </c:strRef>
          </c:tx>
          <c:marker>
            <c:symbol val="none"/>
          </c:marker>
          <c:cat>
            <c:numRef>
              <c:f>Marin!$B$1:$V$1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Marin!$B$3:$V$3</c:f>
              <c:numCache>
                <c:formatCode>#,##0</c:formatCode>
                <c:ptCount val="21"/>
                <c:pt idx="0">
                  <c:v>62138</c:v>
                </c:pt>
                <c:pt idx="1">
                  <c:v>64450</c:v>
                </c:pt>
                <c:pt idx="2">
                  <c:v>67049</c:v>
                </c:pt>
                <c:pt idx="3">
                  <c:v>69445</c:v>
                </c:pt>
                <c:pt idx="4">
                  <c:v>70897</c:v>
                </c:pt>
                <c:pt idx="5">
                  <c:v>72375</c:v>
                </c:pt>
                <c:pt idx="6">
                  <c:v>73848</c:v>
                </c:pt>
                <c:pt idx="7">
                  <c:v>75221</c:v>
                </c:pt>
                <c:pt idx="8">
                  <c:v>76703</c:v>
                </c:pt>
                <c:pt idx="9">
                  <c:v>78132</c:v>
                </c:pt>
                <c:pt idx="10">
                  <c:v>79629</c:v>
                </c:pt>
                <c:pt idx="11">
                  <c:v>81011</c:v>
                </c:pt>
                <c:pt idx="12">
                  <c:v>82184</c:v>
                </c:pt>
                <c:pt idx="13">
                  <c:v>83347</c:v>
                </c:pt>
                <c:pt idx="14">
                  <c:v>84374</c:v>
                </c:pt>
                <c:pt idx="15">
                  <c:v>85465</c:v>
                </c:pt>
                <c:pt idx="16" formatCode="General">
                  <c:v>86384</c:v>
                </c:pt>
                <c:pt idx="17" formatCode="General">
                  <c:v>87064</c:v>
                </c:pt>
                <c:pt idx="18" formatCode="General">
                  <c:v>87616</c:v>
                </c:pt>
                <c:pt idx="19" formatCode="General">
                  <c:v>88315</c:v>
                </c:pt>
                <c:pt idx="20" formatCode="General">
                  <c:v>89098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54-43C0-81AA-CC6C71631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759680"/>
        <c:axId val="298761216"/>
      </c:lineChart>
      <c:catAx>
        <c:axId val="29875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761216"/>
        <c:crosses val="autoZero"/>
        <c:auto val="1"/>
        <c:lblAlgn val="ctr"/>
        <c:lblOffset val="100"/>
        <c:noMultiLvlLbl val="0"/>
      </c:catAx>
      <c:valAx>
        <c:axId val="298761216"/>
        <c:scaling>
          <c:orientation val="minMax"/>
          <c:max val="100000"/>
          <c:min val="30000"/>
        </c:scaling>
        <c:delete val="0"/>
        <c:axPos val="l"/>
        <c:numFmt formatCode="#,##0" sourceLinked="1"/>
        <c:majorTickMark val="out"/>
        <c:minorTickMark val="none"/>
        <c:tickLblPos val="nextTo"/>
        <c:crossAx val="298759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BDAF00-9BC9-4684-9BEB-777BC96BF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53359"/>
            <a:ext cx="5486400" cy="4304841"/>
          </a:xfrm>
        </p:spPr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DB66-0BF5-AC41-A43C-D17E501306D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CE04-1F5B-42C9-A0B6-9D0270C595D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4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AAI and Marin</a:t>
            </a:r>
            <a:r>
              <a:rPr lang="en-US" baseline="0" dirty="0"/>
              <a:t> Transit/transportation is a founding partner.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CE04-1F5B-42C9-A0B6-9D0270C595D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5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Spell out RFP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CE04-1F5B-42C9-A0B6-9D0270C595D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6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CE04-1F5B-42C9-A0B6-9D0270C595D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2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53359"/>
            <a:ext cx="5486400" cy="4304841"/>
          </a:xfrm>
        </p:spPr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9DB66-0BF5-AC41-A43C-D17E501306D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AF00-9BC9-4684-9BEB-777BC96BFB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4B3D-4653-470B-A5A0-1FD638F79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9F49-1AC8-4E95-AB87-4A58FA6EB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A977-DDD5-4B85-B7C2-04AA93CB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FF8BBD-54C3-48D2-B267-CA803DBB4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7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81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8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6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46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2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BDF81-32D8-4952-B960-C6489C5F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1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99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58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751-A806-4AEC-BB39-0CAD21241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99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0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96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2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7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64D7-1EE2-4C32-B03F-18C3F12A3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44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22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90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92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59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3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BD96-DD17-4F7C-9BE8-506C7A883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8E3D-A096-4EF2-A0AA-AFF4AEA3A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42-89CC-433E-9F66-8359521D4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695-9867-45F0-AD04-5DD54B97D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FF8-9A9D-4D91-B65B-CB0F37FA4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A9C7-FE9D-4578-83DC-14E1B459D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-box+blue-backgroundCLOSE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52400"/>
            <a:ext cx="8680450" cy="1219200"/>
          </a:xfrm>
          <a:prstGeom prst="rect">
            <a:avLst/>
          </a:prstGeom>
        </p:spPr>
        <p:txBody>
          <a:bodyPr vert="horz" lIns="274320" tIns="301752" rIns="274320" bIns="3017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820896"/>
            <a:ext cx="0" cy="0"/>
          </a:xfrm>
          <a:prstGeom prst="line">
            <a:avLst/>
          </a:prstGeom>
          <a:ln>
            <a:solidFill>
              <a:srgbClr val="5FB3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ADTC_NoTag_RG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327648"/>
            <a:ext cx="950976" cy="4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marL="0" algn="l" defTabSz="4572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68E0D3A-CF5F-4F18-A980-776678958F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7377F8E-576B-4ED2-8C27-42A5CD6177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0646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-box+blue-backgroundCLOS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52400"/>
            <a:ext cx="8680450" cy="1219200"/>
          </a:xfrm>
          <a:prstGeom prst="rect">
            <a:avLst/>
          </a:prstGeom>
        </p:spPr>
        <p:txBody>
          <a:bodyPr vert="horz" lIns="274320" tIns="301752" rIns="274320" bIns="3017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</a:rPr>
              <a:t>www.nadtc.org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C9B146A-FD92-B942-A117-1CDF038C25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MS PGothic" pitchFamily="34" charset="-128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MS PGothic" pitchFamily="34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820896"/>
            <a:ext cx="0" cy="0"/>
          </a:xfrm>
          <a:prstGeom prst="line">
            <a:avLst/>
          </a:prstGeom>
          <a:ln>
            <a:solidFill>
              <a:srgbClr val="5FB3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ADTC_NoTag_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327648"/>
            <a:ext cx="950976" cy="4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marL="0" algn="l" defTabSz="457200" rtl="0" eaLnBrk="1" latinLnBrk="0" hangingPunct="1">
        <a:lnSpc>
          <a:spcPct val="8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dercare.gov/Eldercare.NET" TargetMode="External"/><Relationship Id="rId2" Type="http://schemas.openxmlformats.org/officeDocument/2006/relationships/hyperlink" Target="http://www.apta.com/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publictransportation.org/napta/Pages/MemberDirectory.aspx" TargetMode="External"/><Relationship Id="rId4" Type="http://schemas.openxmlformats.org/officeDocument/2006/relationships/hyperlink" Target="https://www.planning.dot.gov/mpo.a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centerformobilitymanagement.org/by-topic-coordination-strategi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nationalcenterformobilitymanagement.org/local-coordinated-services/" TargetMode="External"/><Relationship Id="rId4" Type="http://schemas.openxmlformats.org/officeDocument/2006/relationships/hyperlink" Target="http://nationalcenterformobilitymanagement.org/ncmm-regional-liaison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2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-10631" y="2590800"/>
            <a:ext cx="9448800" cy="322522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62500" lnSpcReduction="20000"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67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pPr algn="ctr"/>
            <a:r>
              <a:rPr lang="en-US" sz="4200" dirty="0" smtClean="0"/>
              <a:t>Featuring</a:t>
            </a:r>
          </a:p>
          <a:p>
            <a:pPr algn="ctr"/>
            <a:r>
              <a:rPr lang="en-US" sz="4200" dirty="0" smtClean="0"/>
              <a:t> Jon Gaffney</a:t>
            </a:r>
            <a:r>
              <a:rPr lang="en-US" sz="3800" dirty="0" smtClean="0"/>
              <a:t>, </a:t>
            </a:r>
            <a:r>
              <a:rPr lang="en-US" sz="3800" dirty="0"/>
              <a:t>Senior Mobility Analyst</a:t>
            </a:r>
          </a:p>
          <a:p>
            <a:pPr algn="ctr"/>
            <a:r>
              <a:rPr lang="en-US" sz="4200" dirty="0" smtClean="0"/>
              <a:t>Erin </a:t>
            </a:r>
            <a:r>
              <a:rPr lang="en-US" sz="4200" dirty="0" err="1" smtClean="0"/>
              <a:t>McAuliff</a:t>
            </a:r>
            <a:r>
              <a:rPr lang="en-US" sz="3800" dirty="0" smtClean="0"/>
              <a:t>, </a:t>
            </a:r>
            <a:r>
              <a:rPr lang="en-US" sz="3800" dirty="0"/>
              <a:t>Transportation &amp; Mobility </a:t>
            </a:r>
            <a:r>
              <a:rPr lang="en-US" sz="3800" dirty="0" smtClean="0"/>
              <a:t>Planner</a:t>
            </a:r>
          </a:p>
          <a:p>
            <a:pPr algn="ctr"/>
            <a:r>
              <a:rPr lang="en-US" sz="4200" dirty="0"/>
              <a:t>Marin Transit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3200" dirty="0" smtClean="0"/>
              <a:t>and</a:t>
            </a:r>
          </a:p>
          <a:p>
            <a:pPr algn="ctr"/>
            <a:endParaRPr lang="en-US" sz="1800" dirty="0" smtClean="0"/>
          </a:p>
          <a:p>
            <a:pPr algn="ctr" fontAlgn="auto">
              <a:spcAft>
                <a:spcPts val="0"/>
              </a:spcAft>
            </a:pPr>
            <a:r>
              <a:rPr lang="en-US" sz="4200" dirty="0" smtClean="0"/>
              <a:t>Ana </a:t>
            </a:r>
            <a:r>
              <a:rPr lang="en-US" sz="4200" dirty="0" err="1" smtClean="0"/>
              <a:t>Bagtas</a:t>
            </a:r>
            <a:r>
              <a:rPr lang="en-US" sz="3000" dirty="0" smtClean="0"/>
              <a:t>, </a:t>
            </a:r>
            <a:r>
              <a:rPr lang="en-US" sz="3800" dirty="0" smtClean="0"/>
              <a:t>Program Manager</a:t>
            </a:r>
            <a:endParaRPr lang="en-US" sz="4200" dirty="0" smtClean="0"/>
          </a:p>
          <a:p>
            <a:pPr algn="ctr" fontAlgn="auto">
              <a:spcAft>
                <a:spcPts val="0"/>
              </a:spcAft>
            </a:pPr>
            <a:r>
              <a:rPr lang="en-US" sz="4200" dirty="0" smtClean="0"/>
              <a:t>Marin </a:t>
            </a:r>
            <a:r>
              <a:rPr lang="en-US" sz="4200" dirty="0"/>
              <a:t>County Department of Health &amp; Human Services,</a:t>
            </a:r>
          </a:p>
          <a:p>
            <a:pPr algn="ctr" fontAlgn="auto">
              <a:spcAft>
                <a:spcPts val="0"/>
              </a:spcAft>
            </a:pPr>
            <a:r>
              <a:rPr lang="en-US" sz="4200" dirty="0"/>
              <a:t>Aging and Adult Services</a:t>
            </a:r>
          </a:p>
          <a:p>
            <a:pPr fontAlgn="auto">
              <a:spcAft>
                <a:spcPts val="0"/>
              </a:spcAft>
            </a:pPr>
            <a:endParaRPr lang="en-US" sz="3000" dirty="0"/>
          </a:p>
          <a:p>
            <a:pPr algn="ctr"/>
            <a:endParaRPr lang="en-US" dirty="0" smtClean="0"/>
          </a:p>
        </p:txBody>
      </p:sp>
      <p:pic>
        <p:nvPicPr>
          <p:cNvPr id="1026" name="Picture 2" title="Easterseals orang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51" y="5257800"/>
            <a:ext cx="3120342" cy="253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166255"/>
            <a:ext cx="4944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</a:rPr>
              <a:t>NADTC Course Session 2: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</a:rPr>
              <a:t>Coordination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2111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ray rectangle"/>
          <p:cNvSpPr/>
          <p:nvPr/>
        </p:nvSpPr>
        <p:spPr>
          <a:xfrm>
            <a:off x="0" y="5565791"/>
            <a:ext cx="9144000" cy="1292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your text goes here"/>
          <p:cNvSpPr txBox="1"/>
          <p:nvPr/>
        </p:nvSpPr>
        <p:spPr>
          <a:xfrm>
            <a:off x="95929" y="1382473"/>
            <a:ext cx="31294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Planning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2007 Joint Project </a:t>
            </a:r>
            <a:r>
              <a:rPr 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CalTrans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 Grant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Federal Technical Assistance on Design Thinking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2009 Develop Senior Mobility Action &amp; Implementation Plan</a:t>
            </a:r>
          </a:p>
        </p:txBody>
      </p:sp>
      <p:sp>
        <p:nvSpPr>
          <p:cNvPr id="26" name="blue puzzle piece"/>
          <p:cNvSpPr>
            <a:spLocks noEditPoints="1"/>
          </p:cNvSpPr>
          <p:nvPr/>
        </p:nvSpPr>
        <p:spPr bwMode="auto">
          <a:xfrm>
            <a:off x="5250893" y="1122990"/>
            <a:ext cx="2529715" cy="4036871"/>
          </a:xfrm>
          <a:custGeom>
            <a:avLst/>
            <a:gdLst>
              <a:gd name="T0" fmla="*/ 858 w 1002"/>
              <a:gd name="T1" fmla="*/ 587 h 1598"/>
              <a:gd name="T2" fmla="*/ 877 w 1002"/>
              <a:gd name="T3" fmla="*/ 542 h 1598"/>
              <a:gd name="T4" fmla="*/ 939 w 1002"/>
              <a:gd name="T5" fmla="*/ 578 h 1598"/>
              <a:gd name="T6" fmla="*/ 1002 w 1002"/>
              <a:gd name="T7" fmla="*/ 515 h 1598"/>
              <a:gd name="T8" fmla="*/ 939 w 1002"/>
              <a:gd name="T9" fmla="*/ 452 h 1598"/>
              <a:gd name="T10" fmla="*/ 877 w 1002"/>
              <a:gd name="T11" fmla="*/ 488 h 1598"/>
              <a:gd name="T12" fmla="*/ 858 w 1002"/>
              <a:gd name="T13" fmla="*/ 443 h 1598"/>
              <a:gd name="T14" fmla="*/ 858 w 1002"/>
              <a:gd name="T15" fmla="*/ 368 h 1598"/>
              <a:gd name="T16" fmla="*/ 858 w 1002"/>
              <a:gd name="T17" fmla="*/ 300 h 1598"/>
              <a:gd name="T18" fmla="*/ 814 w 1002"/>
              <a:gd name="T19" fmla="*/ 300 h 1598"/>
              <a:gd name="T20" fmla="*/ 814 w 1002"/>
              <a:gd name="T21" fmla="*/ 59 h 1598"/>
              <a:gd name="T22" fmla="*/ 755 w 1002"/>
              <a:gd name="T23" fmla="*/ 0 h 1598"/>
              <a:gd name="T24" fmla="*/ 104 w 1002"/>
              <a:gd name="T25" fmla="*/ 0 h 1598"/>
              <a:gd name="T26" fmla="*/ 46 w 1002"/>
              <a:gd name="T27" fmla="*/ 59 h 1598"/>
              <a:gd name="T28" fmla="*/ 46 w 1002"/>
              <a:gd name="T29" fmla="*/ 300 h 1598"/>
              <a:gd name="T30" fmla="*/ 2 w 1002"/>
              <a:gd name="T31" fmla="*/ 300 h 1598"/>
              <a:gd name="T32" fmla="*/ 2 w 1002"/>
              <a:gd name="T33" fmla="*/ 1215 h 1598"/>
              <a:gd name="T34" fmla="*/ 2 w 1002"/>
              <a:gd name="T35" fmla="*/ 1311 h 1598"/>
              <a:gd name="T36" fmla="*/ 21 w 1002"/>
              <a:gd name="T37" fmla="*/ 1356 h 1598"/>
              <a:gd name="T38" fmla="*/ 84 w 1002"/>
              <a:gd name="T39" fmla="*/ 1320 h 1598"/>
              <a:gd name="T40" fmla="*/ 147 w 1002"/>
              <a:gd name="T41" fmla="*/ 1383 h 1598"/>
              <a:gd name="T42" fmla="*/ 84 w 1002"/>
              <a:gd name="T43" fmla="*/ 1446 h 1598"/>
              <a:gd name="T44" fmla="*/ 21 w 1002"/>
              <a:gd name="T45" fmla="*/ 1410 h 1598"/>
              <a:gd name="T46" fmla="*/ 2 w 1002"/>
              <a:gd name="T47" fmla="*/ 1455 h 1598"/>
              <a:gd name="T48" fmla="*/ 2 w 1002"/>
              <a:gd name="T49" fmla="*/ 1531 h 1598"/>
              <a:gd name="T50" fmla="*/ 2 w 1002"/>
              <a:gd name="T51" fmla="*/ 1598 h 1598"/>
              <a:gd name="T52" fmla="*/ 858 w 1002"/>
              <a:gd name="T53" fmla="*/ 1598 h 1598"/>
              <a:gd name="T54" fmla="*/ 858 w 1002"/>
              <a:gd name="T55" fmla="*/ 708 h 1598"/>
              <a:gd name="T56" fmla="*/ 858 w 1002"/>
              <a:gd name="T57" fmla="*/ 587 h 1598"/>
              <a:gd name="T58" fmla="*/ 708 w 1002"/>
              <a:gd name="T59" fmla="*/ 300 h 1598"/>
              <a:gd name="T60" fmla="*/ 152 w 1002"/>
              <a:gd name="T61" fmla="*/ 300 h 1598"/>
              <a:gd name="T62" fmla="*/ 152 w 1002"/>
              <a:gd name="T63" fmla="*/ 140 h 1598"/>
              <a:gd name="T64" fmla="*/ 181 w 1002"/>
              <a:gd name="T65" fmla="*/ 111 h 1598"/>
              <a:gd name="T66" fmla="*/ 679 w 1002"/>
              <a:gd name="T67" fmla="*/ 111 h 1598"/>
              <a:gd name="T68" fmla="*/ 708 w 1002"/>
              <a:gd name="T69" fmla="*/ 140 h 1598"/>
              <a:gd name="T70" fmla="*/ 708 w 1002"/>
              <a:gd name="T71" fmla="*/ 30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2" h="1598">
                <a:moveTo>
                  <a:pt x="858" y="587"/>
                </a:moveTo>
                <a:cubicBezTo>
                  <a:pt x="858" y="587"/>
                  <a:pt x="855" y="542"/>
                  <a:pt x="877" y="542"/>
                </a:cubicBezTo>
                <a:cubicBezTo>
                  <a:pt x="897" y="542"/>
                  <a:pt x="895" y="578"/>
                  <a:pt x="939" y="578"/>
                </a:cubicBezTo>
                <a:cubicBezTo>
                  <a:pt x="974" y="578"/>
                  <a:pt x="1002" y="549"/>
                  <a:pt x="1002" y="515"/>
                </a:cubicBezTo>
                <a:cubicBezTo>
                  <a:pt x="1002" y="480"/>
                  <a:pt x="974" y="452"/>
                  <a:pt x="939" y="452"/>
                </a:cubicBezTo>
                <a:cubicBezTo>
                  <a:pt x="895" y="452"/>
                  <a:pt x="897" y="488"/>
                  <a:pt x="877" y="488"/>
                </a:cubicBezTo>
                <a:cubicBezTo>
                  <a:pt x="855" y="488"/>
                  <a:pt x="858" y="443"/>
                  <a:pt x="858" y="443"/>
                </a:cubicBezTo>
                <a:cubicBezTo>
                  <a:pt x="858" y="368"/>
                  <a:pt x="858" y="368"/>
                  <a:pt x="858" y="368"/>
                </a:cubicBezTo>
                <a:cubicBezTo>
                  <a:pt x="858" y="300"/>
                  <a:pt x="858" y="300"/>
                  <a:pt x="858" y="300"/>
                </a:cubicBezTo>
                <a:cubicBezTo>
                  <a:pt x="814" y="300"/>
                  <a:pt x="814" y="300"/>
                  <a:pt x="814" y="300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27"/>
                  <a:pt x="788" y="0"/>
                  <a:pt x="75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72" y="0"/>
                  <a:pt x="46" y="27"/>
                  <a:pt x="46" y="59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2" y="300"/>
                  <a:pt x="2" y="300"/>
                  <a:pt x="2" y="300"/>
                </a:cubicBezTo>
                <a:cubicBezTo>
                  <a:pt x="2" y="1215"/>
                  <a:pt x="2" y="1215"/>
                  <a:pt x="2" y="1215"/>
                </a:cubicBezTo>
                <a:cubicBezTo>
                  <a:pt x="2" y="1311"/>
                  <a:pt x="2" y="1311"/>
                  <a:pt x="2" y="1311"/>
                </a:cubicBezTo>
                <a:cubicBezTo>
                  <a:pt x="2" y="1311"/>
                  <a:pt x="0" y="1356"/>
                  <a:pt x="21" y="1356"/>
                </a:cubicBezTo>
                <a:cubicBezTo>
                  <a:pt x="42" y="1356"/>
                  <a:pt x="40" y="1320"/>
                  <a:pt x="84" y="1320"/>
                </a:cubicBezTo>
                <a:cubicBezTo>
                  <a:pt x="119" y="1320"/>
                  <a:pt x="147" y="1348"/>
                  <a:pt x="147" y="1383"/>
                </a:cubicBezTo>
                <a:cubicBezTo>
                  <a:pt x="147" y="1418"/>
                  <a:pt x="119" y="1446"/>
                  <a:pt x="84" y="1446"/>
                </a:cubicBezTo>
                <a:cubicBezTo>
                  <a:pt x="40" y="1446"/>
                  <a:pt x="42" y="1410"/>
                  <a:pt x="21" y="1410"/>
                </a:cubicBezTo>
                <a:cubicBezTo>
                  <a:pt x="0" y="1410"/>
                  <a:pt x="2" y="1455"/>
                  <a:pt x="2" y="1455"/>
                </a:cubicBezTo>
                <a:cubicBezTo>
                  <a:pt x="2" y="1531"/>
                  <a:pt x="2" y="1531"/>
                  <a:pt x="2" y="1531"/>
                </a:cubicBezTo>
                <a:cubicBezTo>
                  <a:pt x="2" y="1598"/>
                  <a:pt x="2" y="1598"/>
                  <a:pt x="2" y="1598"/>
                </a:cubicBezTo>
                <a:cubicBezTo>
                  <a:pt x="858" y="1598"/>
                  <a:pt x="858" y="1598"/>
                  <a:pt x="858" y="1598"/>
                </a:cubicBezTo>
                <a:cubicBezTo>
                  <a:pt x="858" y="708"/>
                  <a:pt x="858" y="708"/>
                  <a:pt x="858" y="708"/>
                </a:cubicBezTo>
                <a:lnTo>
                  <a:pt x="858" y="587"/>
                </a:lnTo>
                <a:close/>
                <a:moveTo>
                  <a:pt x="708" y="300"/>
                </a:moveTo>
                <a:cubicBezTo>
                  <a:pt x="152" y="300"/>
                  <a:pt x="152" y="300"/>
                  <a:pt x="152" y="30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2" y="124"/>
                  <a:pt x="165" y="111"/>
                  <a:pt x="181" y="111"/>
                </a:cubicBezTo>
                <a:cubicBezTo>
                  <a:pt x="679" y="111"/>
                  <a:pt x="679" y="111"/>
                  <a:pt x="679" y="111"/>
                </a:cubicBezTo>
                <a:cubicBezTo>
                  <a:pt x="695" y="111"/>
                  <a:pt x="708" y="124"/>
                  <a:pt x="708" y="140"/>
                </a:cubicBezTo>
                <a:lnTo>
                  <a:pt x="708" y="3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7" name="blue puzzle piece"/>
          <p:cNvSpPr>
            <a:spLocks/>
          </p:cNvSpPr>
          <p:nvPr/>
        </p:nvSpPr>
        <p:spPr bwMode="auto">
          <a:xfrm>
            <a:off x="7409156" y="1880837"/>
            <a:ext cx="1561593" cy="3279024"/>
          </a:xfrm>
          <a:custGeom>
            <a:avLst/>
            <a:gdLst>
              <a:gd name="T0" fmla="*/ 3 w 618"/>
              <a:gd name="T1" fmla="*/ 1298 h 1298"/>
              <a:gd name="T2" fmla="*/ 402 w 618"/>
              <a:gd name="T3" fmla="*/ 1298 h 1298"/>
              <a:gd name="T4" fmla="*/ 618 w 618"/>
              <a:gd name="T5" fmla="*/ 1082 h 1298"/>
              <a:gd name="T6" fmla="*/ 618 w 618"/>
              <a:gd name="T7" fmla="*/ 216 h 1298"/>
              <a:gd name="T8" fmla="*/ 402 w 618"/>
              <a:gd name="T9" fmla="*/ 0 h 1298"/>
              <a:gd name="T10" fmla="*/ 3 w 618"/>
              <a:gd name="T11" fmla="*/ 0 h 1298"/>
              <a:gd name="T12" fmla="*/ 3 w 618"/>
              <a:gd name="T13" fmla="*/ 143 h 1298"/>
              <a:gd name="T14" fmla="*/ 22 w 618"/>
              <a:gd name="T15" fmla="*/ 188 h 1298"/>
              <a:gd name="T16" fmla="*/ 84 w 618"/>
              <a:gd name="T17" fmla="*/ 152 h 1298"/>
              <a:gd name="T18" fmla="*/ 147 w 618"/>
              <a:gd name="T19" fmla="*/ 215 h 1298"/>
              <a:gd name="T20" fmla="*/ 84 w 618"/>
              <a:gd name="T21" fmla="*/ 278 h 1298"/>
              <a:gd name="T22" fmla="*/ 22 w 618"/>
              <a:gd name="T23" fmla="*/ 242 h 1298"/>
              <a:gd name="T24" fmla="*/ 3 w 618"/>
              <a:gd name="T25" fmla="*/ 287 h 1298"/>
              <a:gd name="T26" fmla="*/ 3 w 618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8" h="1298">
                <a:moveTo>
                  <a:pt x="3" y="1298"/>
                </a:moveTo>
                <a:cubicBezTo>
                  <a:pt x="402" y="1298"/>
                  <a:pt x="402" y="1298"/>
                  <a:pt x="402" y="1298"/>
                </a:cubicBezTo>
                <a:cubicBezTo>
                  <a:pt x="521" y="1298"/>
                  <a:pt x="618" y="1201"/>
                  <a:pt x="618" y="1082"/>
                </a:cubicBezTo>
                <a:cubicBezTo>
                  <a:pt x="618" y="216"/>
                  <a:pt x="618" y="216"/>
                  <a:pt x="618" y="216"/>
                </a:cubicBezTo>
                <a:cubicBezTo>
                  <a:pt x="618" y="97"/>
                  <a:pt x="521" y="0"/>
                  <a:pt x="40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43"/>
                  <a:pt x="3" y="143"/>
                  <a:pt x="3" y="143"/>
                </a:cubicBezTo>
                <a:cubicBezTo>
                  <a:pt x="3" y="143"/>
                  <a:pt x="0" y="188"/>
                  <a:pt x="22" y="188"/>
                </a:cubicBezTo>
                <a:cubicBezTo>
                  <a:pt x="42" y="188"/>
                  <a:pt x="40" y="152"/>
                  <a:pt x="84" y="152"/>
                </a:cubicBezTo>
                <a:cubicBezTo>
                  <a:pt x="119" y="152"/>
                  <a:pt x="147" y="180"/>
                  <a:pt x="147" y="215"/>
                </a:cubicBezTo>
                <a:cubicBezTo>
                  <a:pt x="147" y="249"/>
                  <a:pt x="119" y="278"/>
                  <a:pt x="84" y="278"/>
                </a:cubicBezTo>
                <a:cubicBezTo>
                  <a:pt x="40" y="278"/>
                  <a:pt x="42" y="242"/>
                  <a:pt x="22" y="242"/>
                </a:cubicBezTo>
                <a:cubicBezTo>
                  <a:pt x="0" y="242"/>
                  <a:pt x="3" y="287"/>
                  <a:pt x="3" y="287"/>
                </a:cubicBezTo>
                <a:lnTo>
                  <a:pt x="3" y="1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8" name="blue puzzle piece"/>
          <p:cNvSpPr>
            <a:spLocks/>
          </p:cNvSpPr>
          <p:nvPr/>
        </p:nvSpPr>
        <p:spPr bwMode="auto">
          <a:xfrm>
            <a:off x="3702109" y="1880837"/>
            <a:ext cx="1919168" cy="3279024"/>
          </a:xfrm>
          <a:custGeom>
            <a:avLst/>
            <a:gdLst>
              <a:gd name="T0" fmla="*/ 615 w 760"/>
              <a:gd name="T1" fmla="*/ 1298 h 1298"/>
              <a:gd name="T2" fmla="*/ 216 w 760"/>
              <a:gd name="T3" fmla="*/ 1298 h 1298"/>
              <a:gd name="T4" fmla="*/ 0 w 760"/>
              <a:gd name="T5" fmla="*/ 1082 h 1298"/>
              <a:gd name="T6" fmla="*/ 0 w 760"/>
              <a:gd name="T7" fmla="*/ 216 h 1298"/>
              <a:gd name="T8" fmla="*/ 216 w 760"/>
              <a:gd name="T9" fmla="*/ 0 h 1298"/>
              <a:gd name="T10" fmla="*/ 615 w 760"/>
              <a:gd name="T11" fmla="*/ 0 h 1298"/>
              <a:gd name="T12" fmla="*/ 615 w 760"/>
              <a:gd name="T13" fmla="*/ 1011 h 1298"/>
              <a:gd name="T14" fmla="*/ 634 w 760"/>
              <a:gd name="T15" fmla="*/ 1056 h 1298"/>
              <a:gd name="T16" fmla="*/ 697 w 760"/>
              <a:gd name="T17" fmla="*/ 1020 h 1298"/>
              <a:gd name="T18" fmla="*/ 760 w 760"/>
              <a:gd name="T19" fmla="*/ 1083 h 1298"/>
              <a:gd name="T20" fmla="*/ 697 w 760"/>
              <a:gd name="T21" fmla="*/ 1146 h 1298"/>
              <a:gd name="T22" fmla="*/ 634 w 760"/>
              <a:gd name="T23" fmla="*/ 1110 h 1298"/>
              <a:gd name="T24" fmla="*/ 615 w 760"/>
              <a:gd name="T25" fmla="*/ 1155 h 1298"/>
              <a:gd name="T26" fmla="*/ 615 w 760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0" h="1298">
                <a:moveTo>
                  <a:pt x="615" y="1298"/>
                </a:moveTo>
                <a:cubicBezTo>
                  <a:pt x="216" y="1298"/>
                  <a:pt x="216" y="1298"/>
                  <a:pt x="216" y="1298"/>
                </a:cubicBezTo>
                <a:cubicBezTo>
                  <a:pt x="97" y="1298"/>
                  <a:pt x="0" y="1201"/>
                  <a:pt x="0" y="10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97"/>
                  <a:pt x="97" y="0"/>
                  <a:pt x="216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15" y="1011"/>
                  <a:pt x="615" y="1011"/>
                  <a:pt x="615" y="1011"/>
                </a:cubicBezTo>
                <a:cubicBezTo>
                  <a:pt x="615" y="1011"/>
                  <a:pt x="613" y="1056"/>
                  <a:pt x="634" y="1056"/>
                </a:cubicBezTo>
                <a:cubicBezTo>
                  <a:pt x="655" y="1056"/>
                  <a:pt x="653" y="1020"/>
                  <a:pt x="697" y="1020"/>
                </a:cubicBezTo>
                <a:cubicBezTo>
                  <a:pt x="732" y="1020"/>
                  <a:pt x="760" y="1048"/>
                  <a:pt x="760" y="1083"/>
                </a:cubicBezTo>
                <a:cubicBezTo>
                  <a:pt x="760" y="1118"/>
                  <a:pt x="732" y="1146"/>
                  <a:pt x="697" y="1146"/>
                </a:cubicBezTo>
                <a:cubicBezTo>
                  <a:pt x="653" y="1146"/>
                  <a:pt x="655" y="1110"/>
                  <a:pt x="634" y="1110"/>
                </a:cubicBezTo>
                <a:cubicBezTo>
                  <a:pt x="613" y="1110"/>
                  <a:pt x="615" y="1155"/>
                  <a:pt x="615" y="1155"/>
                </a:cubicBezTo>
                <a:lnTo>
                  <a:pt x="615" y="12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43" name="connector"/>
          <p:cNvCxnSpPr/>
          <p:nvPr/>
        </p:nvCxnSpPr>
        <p:spPr>
          <a:xfrm>
            <a:off x="2946400" y="2583543"/>
            <a:ext cx="1857829" cy="928914"/>
          </a:xfrm>
          <a:prstGeom prst="bentConnector3">
            <a:avLst>
              <a:gd name="adj1" fmla="val 50000"/>
            </a:avLst>
          </a:prstGeom>
          <a:ln w="7937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riefcase highlights"/>
          <p:cNvSpPr txBox="1"/>
          <p:nvPr/>
        </p:nvSpPr>
        <p:spPr>
          <a:xfrm>
            <a:off x="175568" y="5827174"/>
            <a:ext cx="8792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prstClr val="white"/>
                </a:solidFill>
                <a:latin typeface="Franklin Gothic Medium"/>
              </a:rPr>
              <a:t>AAA/Transit Agency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938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ray rectangle"/>
          <p:cNvSpPr/>
          <p:nvPr/>
        </p:nvSpPr>
        <p:spPr>
          <a:xfrm>
            <a:off x="0" y="5565791"/>
            <a:ext cx="9144000" cy="1292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5" name="your text goes here"/>
          <p:cNvSpPr txBox="1"/>
          <p:nvPr/>
        </p:nvSpPr>
        <p:spPr>
          <a:xfrm>
            <a:off x="106984" y="735594"/>
            <a:ext cx="36144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Implementing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2010 Establish Marin Mobility Management Consortium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2010 Passage of Measure B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2011 Identify Volunteer Driver Software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2012 Launch Catch-A-Ride Program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2014 Aging Action Initiative (AAI)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2016 AAI Inform and Connect Presentations</a:t>
            </a:r>
          </a:p>
        </p:txBody>
      </p:sp>
      <p:sp>
        <p:nvSpPr>
          <p:cNvPr id="26" name="blue puzzle piece"/>
          <p:cNvSpPr>
            <a:spLocks noEditPoints="1"/>
          </p:cNvSpPr>
          <p:nvPr/>
        </p:nvSpPr>
        <p:spPr bwMode="auto">
          <a:xfrm>
            <a:off x="5250893" y="1122990"/>
            <a:ext cx="2529715" cy="4036871"/>
          </a:xfrm>
          <a:custGeom>
            <a:avLst/>
            <a:gdLst>
              <a:gd name="T0" fmla="*/ 858 w 1002"/>
              <a:gd name="T1" fmla="*/ 587 h 1598"/>
              <a:gd name="T2" fmla="*/ 877 w 1002"/>
              <a:gd name="T3" fmla="*/ 542 h 1598"/>
              <a:gd name="T4" fmla="*/ 939 w 1002"/>
              <a:gd name="T5" fmla="*/ 578 h 1598"/>
              <a:gd name="T6" fmla="*/ 1002 w 1002"/>
              <a:gd name="T7" fmla="*/ 515 h 1598"/>
              <a:gd name="T8" fmla="*/ 939 w 1002"/>
              <a:gd name="T9" fmla="*/ 452 h 1598"/>
              <a:gd name="T10" fmla="*/ 877 w 1002"/>
              <a:gd name="T11" fmla="*/ 488 h 1598"/>
              <a:gd name="T12" fmla="*/ 858 w 1002"/>
              <a:gd name="T13" fmla="*/ 443 h 1598"/>
              <a:gd name="T14" fmla="*/ 858 w 1002"/>
              <a:gd name="T15" fmla="*/ 368 h 1598"/>
              <a:gd name="T16" fmla="*/ 858 w 1002"/>
              <a:gd name="T17" fmla="*/ 300 h 1598"/>
              <a:gd name="T18" fmla="*/ 814 w 1002"/>
              <a:gd name="T19" fmla="*/ 300 h 1598"/>
              <a:gd name="T20" fmla="*/ 814 w 1002"/>
              <a:gd name="T21" fmla="*/ 59 h 1598"/>
              <a:gd name="T22" fmla="*/ 755 w 1002"/>
              <a:gd name="T23" fmla="*/ 0 h 1598"/>
              <a:gd name="T24" fmla="*/ 104 w 1002"/>
              <a:gd name="T25" fmla="*/ 0 h 1598"/>
              <a:gd name="T26" fmla="*/ 46 w 1002"/>
              <a:gd name="T27" fmla="*/ 59 h 1598"/>
              <a:gd name="T28" fmla="*/ 46 w 1002"/>
              <a:gd name="T29" fmla="*/ 300 h 1598"/>
              <a:gd name="T30" fmla="*/ 2 w 1002"/>
              <a:gd name="T31" fmla="*/ 300 h 1598"/>
              <a:gd name="T32" fmla="*/ 2 w 1002"/>
              <a:gd name="T33" fmla="*/ 1215 h 1598"/>
              <a:gd name="T34" fmla="*/ 2 w 1002"/>
              <a:gd name="T35" fmla="*/ 1311 h 1598"/>
              <a:gd name="T36" fmla="*/ 21 w 1002"/>
              <a:gd name="T37" fmla="*/ 1356 h 1598"/>
              <a:gd name="T38" fmla="*/ 84 w 1002"/>
              <a:gd name="T39" fmla="*/ 1320 h 1598"/>
              <a:gd name="T40" fmla="*/ 147 w 1002"/>
              <a:gd name="T41" fmla="*/ 1383 h 1598"/>
              <a:gd name="T42" fmla="*/ 84 w 1002"/>
              <a:gd name="T43" fmla="*/ 1446 h 1598"/>
              <a:gd name="T44" fmla="*/ 21 w 1002"/>
              <a:gd name="T45" fmla="*/ 1410 h 1598"/>
              <a:gd name="T46" fmla="*/ 2 w 1002"/>
              <a:gd name="T47" fmla="*/ 1455 h 1598"/>
              <a:gd name="T48" fmla="*/ 2 w 1002"/>
              <a:gd name="T49" fmla="*/ 1531 h 1598"/>
              <a:gd name="T50" fmla="*/ 2 w 1002"/>
              <a:gd name="T51" fmla="*/ 1598 h 1598"/>
              <a:gd name="T52" fmla="*/ 858 w 1002"/>
              <a:gd name="T53" fmla="*/ 1598 h 1598"/>
              <a:gd name="T54" fmla="*/ 858 w 1002"/>
              <a:gd name="T55" fmla="*/ 708 h 1598"/>
              <a:gd name="T56" fmla="*/ 858 w 1002"/>
              <a:gd name="T57" fmla="*/ 587 h 1598"/>
              <a:gd name="T58" fmla="*/ 708 w 1002"/>
              <a:gd name="T59" fmla="*/ 300 h 1598"/>
              <a:gd name="T60" fmla="*/ 152 w 1002"/>
              <a:gd name="T61" fmla="*/ 300 h 1598"/>
              <a:gd name="T62" fmla="*/ 152 w 1002"/>
              <a:gd name="T63" fmla="*/ 140 h 1598"/>
              <a:gd name="T64" fmla="*/ 181 w 1002"/>
              <a:gd name="T65" fmla="*/ 111 h 1598"/>
              <a:gd name="T66" fmla="*/ 679 w 1002"/>
              <a:gd name="T67" fmla="*/ 111 h 1598"/>
              <a:gd name="T68" fmla="*/ 708 w 1002"/>
              <a:gd name="T69" fmla="*/ 140 h 1598"/>
              <a:gd name="T70" fmla="*/ 708 w 1002"/>
              <a:gd name="T71" fmla="*/ 30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2" h="1598">
                <a:moveTo>
                  <a:pt x="858" y="587"/>
                </a:moveTo>
                <a:cubicBezTo>
                  <a:pt x="858" y="587"/>
                  <a:pt x="855" y="542"/>
                  <a:pt x="877" y="542"/>
                </a:cubicBezTo>
                <a:cubicBezTo>
                  <a:pt x="897" y="542"/>
                  <a:pt x="895" y="578"/>
                  <a:pt x="939" y="578"/>
                </a:cubicBezTo>
                <a:cubicBezTo>
                  <a:pt x="974" y="578"/>
                  <a:pt x="1002" y="549"/>
                  <a:pt x="1002" y="515"/>
                </a:cubicBezTo>
                <a:cubicBezTo>
                  <a:pt x="1002" y="480"/>
                  <a:pt x="974" y="452"/>
                  <a:pt x="939" y="452"/>
                </a:cubicBezTo>
                <a:cubicBezTo>
                  <a:pt x="895" y="452"/>
                  <a:pt x="897" y="488"/>
                  <a:pt x="877" y="488"/>
                </a:cubicBezTo>
                <a:cubicBezTo>
                  <a:pt x="855" y="488"/>
                  <a:pt x="858" y="443"/>
                  <a:pt x="858" y="443"/>
                </a:cubicBezTo>
                <a:cubicBezTo>
                  <a:pt x="858" y="368"/>
                  <a:pt x="858" y="368"/>
                  <a:pt x="858" y="368"/>
                </a:cubicBezTo>
                <a:cubicBezTo>
                  <a:pt x="858" y="300"/>
                  <a:pt x="858" y="300"/>
                  <a:pt x="858" y="300"/>
                </a:cubicBezTo>
                <a:cubicBezTo>
                  <a:pt x="814" y="300"/>
                  <a:pt x="814" y="300"/>
                  <a:pt x="814" y="300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27"/>
                  <a:pt x="788" y="0"/>
                  <a:pt x="75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72" y="0"/>
                  <a:pt x="46" y="27"/>
                  <a:pt x="46" y="59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2" y="300"/>
                  <a:pt x="2" y="300"/>
                  <a:pt x="2" y="300"/>
                </a:cubicBezTo>
                <a:cubicBezTo>
                  <a:pt x="2" y="1215"/>
                  <a:pt x="2" y="1215"/>
                  <a:pt x="2" y="1215"/>
                </a:cubicBezTo>
                <a:cubicBezTo>
                  <a:pt x="2" y="1311"/>
                  <a:pt x="2" y="1311"/>
                  <a:pt x="2" y="1311"/>
                </a:cubicBezTo>
                <a:cubicBezTo>
                  <a:pt x="2" y="1311"/>
                  <a:pt x="0" y="1356"/>
                  <a:pt x="21" y="1356"/>
                </a:cubicBezTo>
                <a:cubicBezTo>
                  <a:pt x="42" y="1356"/>
                  <a:pt x="40" y="1320"/>
                  <a:pt x="84" y="1320"/>
                </a:cubicBezTo>
                <a:cubicBezTo>
                  <a:pt x="119" y="1320"/>
                  <a:pt x="147" y="1348"/>
                  <a:pt x="147" y="1383"/>
                </a:cubicBezTo>
                <a:cubicBezTo>
                  <a:pt x="147" y="1418"/>
                  <a:pt x="119" y="1446"/>
                  <a:pt x="84" y="1446"/>
                </a:cubicBezTo>
                <a:cubicBezTo>
                  <a:pt x="40" y="1446"/>
                  <a:pt x="42" y="1410"/>
                  <a:pt x="21" y="1410"/>
                </a:cubicBezTo>
                <a:cubicBezTo>
                  <a:pt x="0" y="1410"/>
                  <a:pt x="2" y="1455"/>
                  <a:pt x="2" y="1455"/>
                </a:cubicBezTo>
                <a:cubicBezTo>
                  <a:pt x="2" y="1531"/>
                  <a:pt x="2" y="1531"/>
                  <a:pt x="2" y="1531"/>
                </a:cubicBezTo>
                <a:cubicBezTo>
                  <a:pt x="2" y="1598"/>
                  <a:pt x="2" y="1598"/>
                  <a:pt x="2" y="1598"/>
                </a:cubicBezTo>
                <a:cubicBezTo>
                  <a:pt x="858" y="1598"/>
                  <a:pt x="858" y="1598"/>
                  <a:pt x="858" y="1598"/>
                </a:cubicBezTo>
                <a:cubicBezTo>
                  <a:pt x="858" y="708"/>
                  <a:pt x="858" y="708"/>
                  <a:pt x="858" y="708"/>
                </a:cubicBezTo>
                <a:lnTo>
                  <a:pt x="858" y="587"/>
                </a:lnTo>
                <a:close/>
                <a:moveTo>
                  <a:pt x="708" y="300"/>
                </a:moveTo>
                <a:cubicBezTo>
                  <a:pt x="152" y="300"/>
                  <a:pt x="152" y="300"/>
                  <a:pt x="152" y="30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2" y="124"/>
                  <a:pt x="165" y="111"/>
                  <a:pt x="181" y="111"/>
                </a:cubicBezTo>
                <a:cubicBezTo>
                  <a:pt x="679" y="111"/>
                  <a:pt x="679" y="111"/>
                  <a:pt x="679" y="111"/>
                </a:cubicBezTo>
                <a:cubicBezTo>
                  <a:pt x="695" y="111"/>
                  <a:pt x="708" y="124"/>
                  <a:pt x="708" y="140"/>
                </a:cubicBezTo>
                <a:lnTo>
                  <a:pt x="708" y="3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7" name="blue puzzle piece"/>
          <p:cNvSpPr>
            <a:spLocks/>
          </p:cNvSpPr>
          <p:nvPr/>
        </p:nvSpPr>
        <p:spPr bwMode="auto">
          <a:xfrm>
            <a:off x="7409156" y="1880837"/>
            <a:ext cx="1561593" cy="3279024"/>
          </a:xfrm>
          <a:custGeom>
            <a:avLst/>
            <a:gdLst>
              <a:gd name="T0" fmla="*/ 3 w 618"/>
              <a:gd name="T1" fmla="*/ 1298 h 1298"/>
              <a:gd name="T2" fmla="*/ 402 w 618"/>
              <a:gd name="T3" fmla="*/ 1298 h 1298"/>
              <a:gd name="T4" fmla="*/ 618 w 618"/>
              <a:gd name="T5" fmla="*/ 1082 h 1298"/>
              <a:gd name="T6" fmla="*/ 618 w 618"/>
              <a:gd name="T7" fmla="*/ 216 h 1298"/>
              <a:gd name="T8" fmla="*/ 402 w 618"/>
              <a:gd name="T9" fmla="*/ 0 h 1298"/>
              <a:gd name="T10" fmla="*/ 3 w 618"/>
              <a:gd name="T11" fmla="*/ 0 h 1298"/>
              <a:gd name="T12" fmla="*/ 3 w 618"/>
              <a:gd name="T13" fmla="*/ 143 h 1298"/>
              <a:gd name="T14" fmla="*/ 22 w 618"/>
              <a:gd name="T15" fmla="*/ 188 h 1298"/>
              <a:gd name="T16" fmla="*/ 84 w 618"/>
              <a:gd name="T17" fmla="*/ 152 h 1298"/>
              <a:gd name="T18" fmla="*/ 147 w 618"/>
              <a:gd name="T19" fmla="*/ 215 h 1298"/>
              <a:gd name="T20" fmla="*/ 84 w 618"/>
              <a:gd name="T21" fmla="*/ 278 h 1298"/>
              <a:gd name="T22" fmla="*/ 22 w 618"/>
              <a:gd name="T23" fmla="*/ 242 h 1298"/>
              <a:gd name="T24" fmla="*/ 3 w 618"/>
              <a:gd name="T25" fmla="*/ 287 h 1298"/>
              <a:gd name="T26" fmla="*/ 3 w 618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8" h="1298">
                <a:moveTo>
                  <a:pt x="3" y="1298"/>
                </a:moveTo>
                <a:cubicBezTo>
                  <a:pt x="402" y="1298"/>
                  <a:pt x="402" y="1298"/>
                  <a:pt x="402" y="1298"/>
                </a:cubicBezTo>
                <a:cubicBezTo>
                  <a:pt x="521" y="1298"/>
                  <a:pt x="618" y="1201"/>
                  <a:pt x="618" y="1082"/>
                </a:cubicBezTo>
                <a:cubicBezTo>
                  <a:pt x="618" y="216"/>
                  <a:pt x="618" y="216"/>
                  <a:pt x="618" y="216"/>
                </a:cubicBezTo>
                <a:cubicBezTo>
                  <a:pt x="618" y="97"/>
                  <a:pt x="521" y="0"/>
                  <a:pt x="40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43"/>
                  <a:pt x="3" y="143"/>
                  <a:pt x="3" y="143"/>
                </a:cubicBezTo>
                <a:cubicBezTo>
                  <a:pt x="3" y="143"/>
                  <a:pt x="0" y="188"/>
                  <a:pt x="22" y="188"/>
                </a:cubicBezTo>
                <a:cubicBezTo>
                  <a:pt x="42" y="188"/>
                  <a:pt x="40" y="152"/>
                  <a:pt x="84" y="152"/>
                </a:cubicBezTo>
                <a:cubicBezTo>
                  <a:pt x="119" y="152"/>
                  <a:pt x="147" y="180"/>
                  <a:pt x="147" y="215"/>
                </a:cubicBezTo>
                <a:cubicBezTo>
                  <a:pt x="147" y="249"/>
                  <a:pt x="119" y="278"/>
                  <a:pt x="84" y="278"/>
                </a:cubicBezTo>
                <a:cubicBezTo>
                  <a:pt x="40" y="278"/>
                  <a:pt x="42" y="242"/>
                  <a:pt x="22" y="242"/>
                </a:cubicBezTo>
                <a:cubicBezTo>
                  <a:pt x="0" y="242"/>
                  <a:pt x="3" y="287"/>
                  <a:pt x="3" y="287"/>
                </a:cubicBezTo>
                <a:lnTo>
                  <a:pt x="3" y="1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8" name="blue puzzle piece"/>
          <p:cNvSpPr>
            <a:spLocks/>
          </p:cNvSpPr>
          <p:nvPr/>
        </p:nvSpPr>
        <p:spPr bwMode="auto">
          <a:xfrm>
            <a:off x="3702109" y="1880837"/>
            <a:ext cx="1919168" cy="3279024"/>
          </a:xfrm>
          <a:custGeom>
            <a:avLst/>
            <a:gdLst>
              <a:gd name="T0" fmla="*/ 615 w 760"/>
              <a:gd name="T1" fmla="*/ 1298 h 1298"/>
              <a:gd name="T2" fmla="*/ 216 w 760"/>
              <a:gd name="T3" fmla="*/ 1298 h 1298"/>
              <a:gd name="T4" fmla="*/ 0 w 760"/>
              <a:gd name="T5" fmla="*/ 1082 h 1298"/>
              <a:gd name="T6" fmla="*/ 0 w 760"/>
              <a:gd name="T7" fmla="*/ 216 h 1298"/>
              <a:gd name="T8" fmla="*/ 216 w 760"/>
              <a:gd name="T9" fmla="*/ 0 h 1298"/>
              <a:gd name="T10" fmla="*/ 615 w 760"/>
              <a:gd name="T11" fmla="*/ 0 h 1298"/>
              <a:gd name="T12" fmla="*/ 615 w 760"/>
              <a:gd name="T13" fmla="*/ 1011 h 1298"/>
              <a:gd name="T14" fmla="*/ 634 w 760"/>
              <a:gd name="T15" fmla="*/ 1056 h 1298"/>
              <a:gd name="T16" fmla="*/ 697 w 760"/>
              <a:gd name="T17" fmla="*/ 1020 h 1298"/>
              <a:gd name="T18" fmla="*/ 760 w 760"/>
              <a:gd name="T19" fmla="*/ 1083 h 1298"/>
              <a:gd name="T20" fmla="*/ 697 w 760"/>
              <a:gd name="T21" fmla="*/ 1146 h 1298"/>
              <a:gd name="T22" fmla="*/ 634 w 760"/>
              <a:gd name="T23" fmla="*/ 1110 h 1298"/>
              <a:gd name="T24" fmla="*/ 615 w 760"/>
              <a:gd name="T25" fmla="*/ 1155 h 1298"/>
              <a:gd name="T26" fmla="*/ 615 w 760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0" h="1298">
                <a:moveTo>
                  <a:pt x="615" y="1298"/>
                </a:moveTo>
                <a:cubicBezTo>
                  <a:pt x="216" y="1298"/>
                  <a:pt x="216" y="1298"/>
                  <a:pt x="216" y="1298"/>
                </a:cubicBezTo>
                <a:cubicBezTo>
                  <a:pt x="97" y="1298"/>
                  <a:pt x="0" y="1201"/>
                  <a:pt x="0" y="10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97"/>
                  <a:pt x="97" y="0"/>
                  <a:pt x="216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15" y="1011"/>
                  <a:pt x="615" y="1011"/>
                  <a:pt x="615" y="1011"/>
                </a:cubicBezTo>
                <a:cubicBezTo>
                  <a:pt x="615" y="1011"/>
                  <a:pt x="613" y="1056"/>
                  <a:pt x="634" y="1056"/>
                </a:cubicBezTo>
                <a:cubicBezTo>
                  <a:pt x="655" y="1056"/>
                  <a:pt x="653" y="1020"/>
                  <a:pt x="697" y="1020"/>
                </a:cubicBezTo>
                <a:cubicBezTo>
                  <a:pt x="732" y="1020"/>
                  <a:pt x="760" y="1048"/>
                  <a:pt x="760" y="1083"/>
                </a:cubicBezTo>
                <a:cubicBezTo>
                  <a:pt x="760" y="1118"/>
                  <a:pt x="732" y="1146"/>
                  <a:pt x="697" y="1146"/>
                </a:cubicBezTo>
                <a:cubicBezTo>
                  <a:pt x="653" y="1146"/>
                  <a:pt x="655" y="1110"/>
                  <a:pt x="634" y="1110"/>
                </a:cubicBezTo>
                <a:cubicBezTo>
                  <a:pt x="613" y="1110"/>
                  <a:pt x="615" y="1155"/>
                  <a:pt x="615" y="1155"/>
                </a:cubicBezTo>
                <a:lnTo>
                  <a:pt x="615" y="12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44" name="connector"/>
          <p:cNvCxnSpPr/>
          <p:nvPr/>
        </p:nvCxnSpPr>
        <p:spPr>
          <a:xfrm>
            <a:off x="3526971" y="2017486"/>
            <a:ext cx="3196604" cy="1336107"/>
          </a:xfrm>
          <a:prstGeom prst="bentConnector3">
            <a:avLst>
              <a:gd name="adj1" fmla="val 50000"/>
            </a:avLst>
          </a:prstGeom>
          <a:ln w="7937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riefcase highlights"/>
          <p:cNvSpPr txBox="1"/>
          <p:nvPr/>
        </p:nvSpPr>
        <p:spPr>
          <a:xfrm>
            <a:off x="175568" y="5827174"/>
            <a:ext cx="8792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prstClr val="white"/>
                </a:solidFill>
                <a:latin typeface="Franklin Gothic Medium"/>
              </a:rPr>
              <a:t>AAA/Transit Agency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6020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ray rectangle"/>
          <p:cNvSpPr/>
          <p:nvPr/>
        </p:nvSpPr>
        <p:spPr>
          <a:xfrm>
            <a:off x="0" y="5565791"/>
            <a:ext cx="9144000" cy="1292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6" name="your text goes here"/>
          <p:cNvSpPr txBox="1"/>
          <p:nvPr/>
        </p:nvSpPr>
        <p:spPr>
          <a:xfrm>
            <a:off x="87617" y="583363"/>
            <a:ext cx="347326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Sustaining 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(on-going)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Serve on committees, e.g.: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Marin Mobility Consortium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Commission on Aging Committee on Housing &amp; Transportation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Review RFPs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Help with outreach and cross-promotion of programs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Partner on grant applications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Involve each other in your major planning efforts: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AAA Area Plan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/>
              </a:rPr>
              <a:t>Marin Access Strategic Analysis and Recommendations</a:t>
            </a:r>
          </a:p>
        </p:txBody>
      </p:sp>
      <p:sp>
        <p:nvSpPr>
          <p:cNvPr id="26" name="blue puzzle piece"/>
          <p:cNvSpPr>
            <a:spLocks noEditPoints="1"/>
          </p:cNvSpPr>
          <p:nvPr/>
        </p:nvSpPr>
        <p:spPr bwMode="auto">
          <a:xfrm>
            <a:off x="5250893" y="1122990"/>
            <a:ext cx="2529715" cy="4036871"/>
          </a:xfrm>
          <a:custGeom>
            <a:avLst/>
            <a:gdLst>
              <a:gd name="T0" fmla="*/ 858 w 1002"/>
              <a:gd name="T1" fmla="*/ 587 h 1598"/>
              <a:gd name="T2" fmla="*/ 877 w 1002"/>
              <a:gd name="T3" fmla="*/ 542 h 1598"/>
              <a:gd name="T4" fmla="*/ 939 w 1002"/>
              <a:gd name="T5" fmla="*/ 578 h 1598"/>
              <a:gd name="T6" fmla="*/ 1002 w 1002"/>
              <a:gd name="T7" fmla="*/ 515 h 1598"/>
              <a:gd name="T8" fmla="*/ 939 w 1002"/>
              <a:gd name="T9" fmla="*/ 452 h 1598"/>
              <a:gd name="T10" fmla="*/ 877 w 1002"/>
              <a:gd name="T11" fmla="*/ 488 h 1598"/>
              <a:gd name="T12" fmla="*/ 858 w 1002"/>
              <a:gd name="T13" fmla="*/ 443 h 1598"/>
              <a:gd name="T14" fmla="*/ 858 w 1002"/>
              <a:gd name="T15" fmla="*/ 368 h 1598"/>
              <a:gd name="T16" fmla="*/ 858 w 1002"/>
              <a:gd name="T17" fmla="*/ 300 h 1598"/>
              <a:gd name="T18" fmla="*/ 814 w 1002"/>
              <a:gd name="T19" fmla="*/ 300 h 1598"/>
              <a:gd name="T20" fmla="*/ 814 w 1002"/>
              <a:gd name="T21" fmla="*/ 59 h 1598"/>
              <a:gd name="T22" fmla="*/ 755 w 1002"/>
              <a:gd name="T23" fmla="*/ 0 h 1598"/>
              <a:gd name="T24" fmla="*/ 104 w 1002"/>
              <a:gd name="T25" fmla="*/ 0 h 1598"/>
              <a:gd name="T26" fmla="*/ 46 w 1002"/>
              <a:gd name="T27" fmla="*/ 59 h 1598"/>
              <a:gd name="T28" fmla="*/ 46 w 1002"/>
              <a:gd name="T29" fmla="*/ 300 h 1598"/>
              <a:gd name="T30" fmla="*/ 2 w 1002"/>
              <a:gd name="T31" fmla="*/ 300 h 1598"/>
              <a:gd name="T32" fmla="*/ 2 w 1002"/>
              <a:gd name="T33" fmla="*/ 1215 h 1598"/>
              <a:gd name="T34" fmla="*/ 2 w 1002"/>
              <a:gd name="T35" fmla="*/ 1311 h 1598"/>
              <a:gd name="T36" fmla="*/ 21 w 1002"/>
              <a:gd name="T37" fmla="*/ 1356 h 1598"/>
              <a:gd name="T38" fmla="*/ 84 w 1002"/>
              <a:gd name="T39" fmla="*/ 1320 h 1598"/>
              <a:gd name="T40" fmla="*/ 147 w 1002"/>
              <a:gd name="T41" fmla="*/ 1383 h 1598"/>
              <a:gd name="T42" fmla="*/ 84 w 1002"/>
              <a:gd name="T43" fmla="*/ 1446 h 1598"/>
              <a:gd name="T44" fmla="*/ 21 w 1002"/>
              <a:gd name="T45" fmla="*/ 1410 h 1598"/>
              <a:gd name="T46" fmla="*/ 2 w 1002"/>
              <a:gd name="T47" fmla="*/ 1455 h 1598"/>
              <a:gd name="T48" fmla="*/ 2 w 1002"/>
              <a:gd name="T49" fmla="*/ 1531 h 1598"/>
              <a:gd name="T50" fmla="*/ 2 w 1002"/>
              <a:gd name="T51" fmla="*/ 1598 h 1598"/>
              <a:gd name="T52" fmla="*/ 858 w 1002"/>
              <a:gd name="T53" fmla="*/ 1598 h 1598"/>
              <a:gd name="T54" fmla="*/ 858 w 1002"/>
              <a:gd name="T55" fmla="*/ 708 h 1598"/>
              <a:gd name="T56" fmla="*/ 858 w 1002"/>
              <a:gd name="T57" fmla="*/ 587 h 1598"/>
              <a:gd name="T58" fmla="*/ 708 w 1002"/>
              <a:gd name="T59" fmla="*/ 300 h 1598"/>
              <a:gd name="T60" fmla="*/ 152 w 1002"/>
              <a:gd name="T61" fmla="*/ 300 h 1598"/>
              <a:gd name="T62" fmla="*/ 152 w 1002"/>
              <a:gd name="T63" fmla="*/ 140 h 1598"/>
              <a:gd name="T64" fmla="*/ 181 w 1002"/>
              <a:gd name="T65" fmla="*/ 111 h 1598"/>
              <a:gd name="T66" fmla="*/ 679 w 1002"/>
              <a:gd name="T67" fmla="*/ 111 h 1598"/>
              <a:gd name="T68" fmla="*/ 708 w 1002"/>
              <a:gd name="T69" fmla="*/ 140 h 1598"/>
              <a:gd name="T70" fmla="*/ 708 w 1002"/>
              <a:gd name="T71" fmla="*/ 30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2" h="1598">
                <a:moveTo>
                  <a:pt x="858" y="587"/>
                </a:moveTo>
                <a:cubicBezTo>
                  <a:pt x="858" y="587"/>
                  <a:pt x="855" y="542"/>
                  <a:pt x="877" y="542"/>
                </a:cubicBezTo>
                <a:cubicBezTo>
                  <a:pt x="897" y="542"/>
                  <a:pt x="895" y="578"/>
                  <a:pt x="939" y="578"/>
                </a:cubicBezTo>
                <a:cubicBezTo>
                  <a:pt x="974" y="578"/>
                  <a:pt x="1002" y="549"/>
                  <a:pt x="1002" y="515"/>
                </a:cubicBezTo>
                <a:cubicBezTo>
                  <a:pt x="1002" y="480"/>
                  <a:pt x="974" y="452"/>
                  <a:pt x="939" y="452"/>
                </a:cubicBezTo>
                <a:cubicBezTo>
                  <a:pt x="895" y="452"/>
                  <a:pt x="897" y="488"/>
                  <a:pt x="877" y="488"/>
                </a:cubicBezTo>
                <a:cubicBezTo>
                  <a:pt x="855" y="488"/>
                  <a:pt x="858" y="443"/>
                  <a:pt x="858" y="443"/>
                </a:cubicBezTo>
                <a:cubicBezTo>
                  <a:pt x="858" y="368"/>
                  <a:pt x="858" y="368"/>
                  <a:pt x="858" y="368"/>
                </a:cubicBezTo>
                <a:cubicBezTo>
                  <a:pt x="858" y="300"/>
                  <a:pt x="858" y="300"/>
                  <a:pt x="858" y="300"/>
                </a:cubicBezTo>
                <a:cubicBezTo>
                  <a:pt x="814" y="300"/>
                  <a:pt x="814" y="300"/>
                  <a:pt x="814" y="300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27"/>
                  <a:pt x="788" y="0"/>
                  <a:pt x="75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72" y="0"/>
                  <a:pt x="46" y="27"/>
                  <a:pt x="46" y="59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2" y="300"/>
                  <a:pt x="2" y="300"/>
                  <a:pt x="2" y="300"/>
                </a:cubicBezTo>
                <a:cubicBezTo>
                  <a:pt x="2" y="1215"/>
                  <a:pt x="2" y="1215"/>
                  <a:pt x="2" y="1215"/>
                </a:cubicBezTo>
                <a:cubicBezTo>
                  <a:pt x="2" y="1311"/>
                  <a:pt x="2" y="1311"/>
                  <a:pt x="2" y="1311"/>
                </a:cubicBezTo>
                <a:cubicBezTo>
                  <a:pt x="2" y="1311"/>
                  <a:pt x="0" y="1356"/>
                  <a:pt x="21" y="1356"/>
                </a:cubicBezTo>
                <a:cubicBezTo>
                  <a:pt x="42" y="1356"/>
                  <a:pt x="40" y="1320"/>
                  <a:pt x="84" y="1320"/>
                </a:cubicBezTo>
                <a:cubicBezTo>
                  <a:pt x="119" y="1320"/>
                  <a:pt x="147" y="1348"/>
                  <a:pt x="147" y="1383"/>
                </a:cubicBezTo>
                <a:cubicBezTo>
                  <a:pt x="147" y="1418"/>
                  <a:pt x="119" y="1446"/>
                  <a:pt x="84" y="1446"/>
                </a:cubicBezTo>
                <a:cubicBezTo>
                  <a:pt x="40" y="1446"/>
                  <a:pt x="42" y="1410"/>
                  <a:pt x="21" y="1410"/>
                </a:cubicBezTo>
                <a:cubicBezTo>
                  <a:pt x="0" y="1410"/>
                  <a:pt x="2" y="1455"/>
                  <a:pt x="2" y="1455"/>
                </a:cubicBezTo>
                <a:cubicBezTo>
                  <a:pt x="2" y="1531"/>
                  <a:pt x="2" y="1531"/>
                  <a:pt x="2" y="1531"/>
                </a:cubicBezTo>
                <a:cubicBezTo>
                  <a:pt x="2" y="1598"/>
                  <a:pt x="2" y="1598"/>
                  <a:pt x="2" y="1598"/>
                </a:cubicBezTo>
                <a:cubicBezTo>
                  <a:pt x="858" y="1598"/>
                  <a:pt x="858" y="1598"/>
                  <a:pt x="858" y="1598"/>
                </a:cubicBezTo>
                <a:cubicBezTo>
                  <a:pt x="858" y="708"/>
                  <a:pt x="858" y="708"/>
                  <a:pt x="858" y="708"/>
                </a:cubicBezTo>
                <a:lnTo>
                  <a:pt x="858" y="587"/>
                </a:lnTo>
                <a:close/>
                <a:moveTo>
                  <a:pt x="708" y="300"/>
                </a:moveTo>
                <a:cubicBezTo>
                  <a:pt x="152" y="300"/>
                  <a:pt x="152" y="300"/>
                  <a:pt x="152" y="30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2" y="124"/>
                  <a:pt x="165" y="111"/>
                  <a:pt x="181" y="111"/>
                </a:cubicBezTo>
                <a:cubicBezTo>
                  <a:pt x="679" y="111"/>
                  <a:pt x="679" y="111"/>
                  <a:pt x="679" y="111"/>
                </a:cubicBezTo>
                <a:cubicBezTo>
                  <a:pt x="695" y="111"/>
                  <a:pt x="708" y="124"/>
                  <a:pt x="708" y="140"/>
                </a:cubicBezTo>
                <a:lnTo>
                  <a:pt x="708" y="3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7" name="blue puzzle piece"/>
          <p:cNvSpPr>
            <a:spLocks/>
          </p:cNvSpPr>
          <p:nvPr/>
        </p:nvSpPr>
        <p:spPr bwMode="auto">
          <a:xfrm>
            <a:off x="7409156" y="1880837"/>
            <a:ext cx="1561593" cy="3279024"/>
          </a:xfrm>
          <a:custGeom>
            <a:avLst/>
            <a:gdLst>
              <a:gd name="T0" fmla="*/ 3 w 618"/>
              <a:gd name="T1" fmla="*/ 1298 h 1298"/>
              <a:gd name="T2" fmla="*/ 402 w 618"/>
              <a:gd name="T3" fmla="*/ 1298 h 1298"/>
              <a:gd name="T4" fmla="*/ 618 w 618"/>
              <a:gd name="T5" fmla="*/ 1082 h 1298"/>
              <a:gd name="T6" fmla="*/ 618 w 618"/>
              <a:gd name="T7" fmla="*/ 216 h 1298"/>
              <a:gd name="T8" fmla="*/ 402 w 618"/>
              <a:gd name="T9" fmla="*/ 0 h 1298"/>
              <a:gd name="T10" fmla="*/ 3 w 618"/>
              <a:gd name="T11" fmla="*/ 0 h 1298"/>
              <a:gd name="T12" fmla="*/ 3 w 618"/>
              <a:gd name="T13" fmla="*/ 143 h 1298"/>
              <a:gd name="T14" fmla="*/ 22 w 618"/>
              <a:gd name="T15" fmla="*/ 188 h 1298"/>
              <a:gd name="T16" fmla="*/ 84 w 618"/>
              <a:gd name="T17" fmla="*/ 152 h 1298"/>
              <a:gd name="T18" fmla="*/ 147 w 618"/>
              <a:gd name="T19" fmla="*/ 215 h 1298"/>
              <a:gd name="T20" fmla="*/ 84 w 618"/>
              <a:gd name="T21" fmla="*/ 278 h 1298"/>
              <a:gd name="T22" fmla="*/ 22 w 618"/>
              <a:gd name="T23" fmla="*/ 242 h 1298"/>
              <a:gd name="T24" fmla="*/ 3 w 618"/>
              <a:gd name="T25" fmla="*/ 287 h 1298"/>
              <a:gd name="T26" fmla="*/ 3 w 618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8" h="1298">
                <a:moveTo>
                  <a:pt x="3" y="1298"/>
                </a:moveTo>
                <a:cubicBezTo>
                  <a:pt x="402" y="1298"/>
                  <a:pt x="402" y="1298"/>
                  <a:pt x="402" y="1298"/>
                </a:cubicBezTo>
                <a:cubicBezTo>
                  <a:pt x="521" y="1298"/>
                  <a:pt x="618" y="1201"/>
                  <a:pt x="618" y="1082"/>
                </a:cubicBezTo>
                <a:cubicBezTo>
                  <a:pt x="618" y="216"/>
                  <a:pt x="618" y="216"/>
                  <a:pt x="618" y="216"/>
                </a:cubicBezTo>
                <a:cubicBezTo>
                  <a:pt x="618" y="97"/>
                  <a:pt x="521" y="0"/>
                  <a:pt x="40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43"/>
                  <a:pt x="3" y="143"/>
                  <a:pt x="3" y="143"/>
                </a:cubicBezTo>
                <a:cubicBezTo>
                  <a:pt x="3" y="143"/>
                  <a:pt x="0" y="188"/>
                  <a:pt x="22" y="188"/>
                </a:cubicBezTo>
                <a:cubicBezTo>
                  <a:pt x="42" y="188"/>
                  <a:pt x="40" y="152"/>
                  <a:pt x="84" y="152"/>
                </a:cubicBezTo>
                <a:cubicBezTo>
                  <a:pt x="119" y="152"/>
                  <a:pt x="147" y="180"/>
                  <a:pt x="147" y="215"/>
                </a:cubicBezTo>
                <a:cubicBezTo>
                  <a:pt x="147" y="249"/>
                  <a:pt x="119" y="278"/>
                  <a:pt x="84" y="278"/>
                </a:cubicBezTo>
                <a:cubicBezTo>
                  <a:pt x="40" y="278"/>
                  <a:pt x="42" y="242"/>
                  <a:pt x="22" y="242"/>
                </a:cubicBezTo>
                <a:cubicBezTo>
                  <a:pt x="0" y="242"/>
                  <a:pt x="3" y="287"/>
                  <a:pt x="3" y="287"/>
                </a:cubicBezTo>
                <a:lnTo>
                  <a:pt x="3" y="1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8" name="blue puzzle piece"/>
          <p:cNvSpPr>
            <a:spLocks/>
          </p:cNvSpPr>
          <p:nvPr/>
        </p:nvSpPr>
        <p:spPr bwMode="auto">
          <a:xfrm>
            <a:off x="3702109" y="1880837"/>
            <a:ext cx="1919168" cy="3279024"/>
          </a:xfrm>
          <a:custGeom>
            <a:avLst/>
            <a:gdLst>
              <a:gd name="T0" fmla="*/ 615 w 760"/>
              <a:gd name="T1" fmla="*/ 1298 h 1298"/>
              <a:gd name="T2" fmla="*/ 216 w 760"/>
              <a:gd name="T3" fmla="*/ 1298 h 1298"/>
              <a:gd name="T4" fmla="*/ 0 w 760"/>
              <a:gd name="T5" fmla="*/ 1082 h 1298"/>
              <a:gd name="T6" fmla="*/ 0 w 760"/>
              <a:gd name="T7" fmla="*/ 216 h 1298"/>
              <a:gd name="T8" fmla="*/ 216 w 760"/>
              <a:gd name="T9" fmla="*/ 0 h 1298"/>
              <a:gd name="T10" fmla="*/ 615 w 760"/>
              <a:gd name="T11" fmla="*/ 0 h 1298"/>
              <a:gd name="T12" fmla="*/ 615 w 760"/>
              <a:gd name="T13" fmla="*/ 1011 h 1298"/>
              <a:gd name="T14" fmla="*/ 634 w 760"/>
              <a:gd name="T15" fmla="*/ 1056 h 1298"/>
              <a:gd name="T16" fmla="*/ 697 w 760"/>
              <a:gd name="T17" fmla="*/ 1020 h 1298"/>
              <a:gd name="T18" fmla="*/ 760 w 760"/>
              <a:gd name="T19" fmla="*/ 1083 h 1298"/>
              <a:gd name="T20" fmla="*/ 697 w 760"/>
              <a:gd name="T21" fmla="*/ 1146 h 1298"/>
              <a:gd name="T22" fmla="*/ 634 w 760"/>
              <a:gd name="T23" fmla="*/ 1110 h 1298"/>
              <a:gd name="T24" fmla="*/ 615 w 760"/>
              <a:gd name="T25" fmla="*/ 1155 h 1298"/>
              <a:gd name="T26" fmla="*/ 615 w 760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0" h="1298">
                <a:moveTo>
                  <a:pt x="615" y="1298"/>
                </a:moveTo>
                <a:cubicBezTo>
                  <a:pt x="216" y="1298"/>
                  <a:pt x="216" y="1298"/>
                  <a:pt x="216" y="1298"/>
                </a:cubicBezTo>
                <a:cubicBezTo>
                  <a:pt x="97" y="1298"/>
                  <a:pt x="0" y="1201"/>
                  <a:pt x="0" y="10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97"/>
                  <a:pt x="97" y="0"/>
                  <a:pt x="216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15" y="1011"/>
                  <a:pt x="615" y="1011"/>
                  <a:pt x="615" y="1011"/>
                </a:cubicBezTo>
                <a:cubicBezTo>
                  <a:pt x="615" y="1011"/>
                  <a:pt x="613" y="1056"/>
                  <a:pt x="634" y="1056"/>
                </a:cubicBezTo>
                <a:cubicBezTo>
                  <a:pt x="655" y="1056"/>
                  <a:pt x="653" y="1020"/>
                  <a:pt x="697" y="1020"/>
                </a:cubicBezTo>
                <a:cubicBezTo>
                  <a:pt x="732" y="1020"/>
                  <a:pt x="760" y="1048"/>
                  <a:pt x="760" y="1083"/>
                </a:cubicBezTo>
                <a:cubicBezTo>
                  <a:pt x="760" y="1118"/>
                  <a:pt x="732" y="1146"/>
                  <a:pt x="697" y="1146"/>
                </a:cubicBezTo>
                <a:cubicBezTo>
                  <a:pt x="653" y="1146"/>
                  <a:pt x="655" y="1110"/>
                  <a:pt x="634" y="1110"/>
                </a:cubicBezTo>
                <a:cubicBezTo>
                  <a:pt x="613" y="1110"/>
                  <a:pt x="615" y="1155"/>
                  <a:pt x="615" y="1155"/>
                </a:cubicBezTo>
                <a:lnTo>
                  <a:pt x="615" y="12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45" name="connector"/>
          <p:cNvCxnSpPr/>
          <p:nvPr/>
        </p:nvCxnSpPr>
        <p:spPr>
          <a:xfrm>
            <a:off x="3439886" y="2786743"/>
            <a:ext cx="4750066" cy="986971"/>
          </a:xfrm>
          <a:prstGeom prst="bentConnector3">
            <a:avLst>
              <a:gd name="adj1" fmla="val 50000"/>
            </a:avLst>
          </a:prstGeom>
          <a:ln w="7937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riefcase highlights"/>
          <p:cNvSpPr txBox="1"/>
          <p:nvPr/>
        </p:nvSpPr>
        <p:spPr>
          <a:xfrm>
            <a:off x="177886" y="5627668"/>
            <a:ext cx="8792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prstClr val="white"/>
                </a:solidFill>
                <a:latin typeface="Franklin Gothic Medium"/>
              </a:rPr>
              <a:t>AAA/Transit Agency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8346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ray rectangle"/>
          <p:cNvSpPr/>
          <p:nvPr/>
        </p:nvSpPr>
        <p:spPr>
          <a:xfrm>
            <a:off x="0" y="5565791"/>
            <a:ext cx="9144000" cy="1292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6" name="point four"/>
          <p:cNvSpPr txBox="1"/>
          <p:nvPr/>
        </p:nvSpPr>
        <p:spPr>
          <a:xfrm>
            <a:off x="450315" y="4058608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4. Make it Stick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</a:rPr>
              <a:t>Create a new culture</a:t>
            </a:r>
          </a:p>
        </p:txBody>
      </p:sp>
      <p:sp>
        <p:nvSpPr>
          <p:cNvPr id="25" name="point three"/>
          <p:cNvSpPr txBox="1"/>
          <p:nvPr/>
        </p:nvSpPr>
        <p:spPr>
          <a:xfrm>
            <a:off x="450315" y="2868279"/>
            <a:ext cx="310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3. Make it Happen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</a:rPr>
              <a:t>Communicate for understanding and buy-in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  <a:sym typeface="Wingdings"/>
              </a:rPr>
              <a:t> empower others to act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</a:rPr>
              <a:t>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  <a:sym typeface="Wingdings"/>
              </a:rPr>
              <a:t> produce  short-term wins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</a:rPr>
              <a:t>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  <a:sym typeface="Wingdings"/>
              </a:rPr>
              <a:t> don’t let up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</a:rPr>
              <a:t> </a:t>
            </a:r>
          </a:p>
        </p:txBody>
      </p:sp>
      <p:sp>
        <p:nvSpPr>
          <p:cNvPr id="24" name="point two"/>
          <p:cNvSpPr txBox="1"/>
          <p:nvPr/>
        </p:nvSpPr>
        <p:spPr>
          <a:xfrm>
            <a:off x="450315" y="1677950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2. Decide What to 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</a:rPr>
              <a:t>Develop the change vision strategy</a:t>
            </a:r>
          </a:p>
        </p:txBody>
      </p:sp>
      <p:sp>
        <p:nvSpPr>
          <p:cNvPr id="13" name="point one"/>
          <p:cNvSpPr txBox="1"/>
          <p:nvPr/>
        </p:nvSpPr>
        <p:spPr>
          <a:xfrm>
            <a:off x="450315" y="487621"/>
            <a:ext cx="3108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1. Set the Stage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</a:rPr>
              <a:t>Create a sense of urgency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/>
                <a:sym typeface="Wingdings"/>
              </a:rPr>
              <a:t> pull together the guiding team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Franklin Gothic Book"/>
            </a:endParaRPr>
          </a:p>
        </p:txBody>
      </p:sp>
      <p:sp>
        <p:nvSpPr>
          <p:cNvPr id="35" name="blue puzzle piece"/>
          <p:cNvSpPr>
            <a:spLocks/>
          </p:cNvSpPr>
          <p:nvPr/>
        </p:nvSpPr>
        <p:spPr bwMode="auto">
          <a:xfrm>
            <a:off x="3707970" y="2101954"/>
            <a:ext cx="1661956" cy="3239548"/>
          </a:xfrm>
          <a:custGeom>
            <a:avLst/>
            <a:gdLst>
              <a:gd name="T0" fmla="*/ 521 w 666"/>
              <a:gd name="T1" fmla="*/ 487 h 1298"/>
              <a:gd name="T2" fmla="*/ 541 w 666"/>
              <a:gd name="T3" fmla="*/ 442 h 1298"/>
              <a:gd name="T4" fmla="*/ 603 w 666"/>
              <a:gd name="T5" fmla="*/ 478 h 1298"/>
              <a:gd name="T6" fmla="*/ 666 w 666"/>
              <a:gd name="T7" fmla="*/ 415 h 1298"/>
              <a:gd name="T8" fmla="*/ 603 w 666"/>
              <a:gd name="T9" fmla="*/ 352 h 1298"/>
              <a:gd name="T10" fmla="*/ 541 w 666"/>
              <a:gd name="T11" fmla="*/ 388 h 1298"/>
              <a:gd name="T12" fmla="*/ 521 w 666"/>
              <a:gd name="T13" fmla="*/ 344 h 1298"/>
              <a:gd name="T14" fmla="*/ 521 w 666"/>
              <a:gd name="T15" fmla="*/ 179 h 1298"/>
              <a:gd name="T16" fmla="*/ 521 w 666"/>
              <a:gd name="T17" fmla="*/ 0 h 1298"/>
              <a:gd name="T18" fmla="*/ 216 w 666"/>
              <a:gd name="T19" fmla="*/ 0 h 1298"/>
              <a:gd name="T20" fmla="*/ 0 w 666"/>
              <a:gd name="T21" fmla="*/ 216 h 1298"/>
              <a:gd name="T22" fmla="*/ 0 w 666"/>
              <a:gd name="T23" fmla="*/ 1082 h 1298"/>
              <a:gd name="T24" fmla="*/ 216 w 666"/>
              <a:gd name="T25" fmla="*/ 1298 h 1298"/>
              <a:gd name="T26" fmla="*/ 521 w 666"/>
              <a:gd name="T27" fmla="*/ 1298 h 1298"/>
              <a:gd name="T28" fmla="*/ 521 w 666"/>
              <a:gd name="T29" fmla="*/ 591 h 1298"/>
              <a:gd name="T30" fmla="*/ 521 w 666"/>
              <a:gd name="T31" fmla="*/ 487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6" h="1298">
                <a:moveTo>
                  <a:pt x="521" y="487"/>
                </a:moveTo>
                <a:cubicBezTo>
                  <a:pt x="521" y="487"/>
                  <a:pt x="519" y="442"/>
                  <a:pt x="541" y="442"/>
                </a:cubicBezTo>
                <a:cubicBezTo>
                  <a:pt x="561" y="442"/>
                  <a:pt x="559" y="478"/>
                  <a:pt x="603" y="478"/>
                </a:cubicBezTo>
                <a:cubicBezTo>
                  <a:pt x="638" y="478"/>
                  <a:pt x="666" y="450"/>
                  <a:pt x="666" y="415"/>
                </a:cubicBezTo>
                <a:cubicBezTo>
                  <a:pt x="666" y="381"/>
                  <a:pt x="638" y="352"/>
                  <a:pt x="603" y="352"/>
                </a:cubicBezTo>
                <a:cubicBezTo>
                  <a:pt x="559" y="352"/>
                  <a:pt x="561" y="388"/>
                  <a:pt x="541" y="388"/>
                </a:cubicBezTo>
                <a:cubicBezTo>
                  <a:pt x="519" y="388"/>
                  <a:pt x="521" y="344"/>
                  <a:pt x="521" y="344"/>
                </a:cubicBezTo>
                <a:cubicBezTo>
                  <a:pt x="521" y="179"/>
                  <a:pt x="521" y="179"/>
                  <a:pt x="521" y="179"/>
                </a:cubicBezTo>
                <a:cubicBezTo>
                  <a:pt x="521" y="0"/>
                  <a:pt x="521" y="0"/>
                  <a:pt x="521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97" y="0"/>
                  <a:pt x="0" y="97"/>
                  <a:pt x="0" y="216"/>
                </a:cubicBezTo>
                <a:cubicBezTo>
                  <a:pt x="0" y="1082"/>
                  <a:pt x="0" y="1082"/>
                  <a:pt x="0" y="1082"/>
                </a:cubicBezTo>
                <a:cubicBezTo>
                  <a:pt x="0" y="1201"/>
                  <a:pt x="97" y="1298"/>
                  <a:pt x="216" y="1298"/>
                </a:cubicBezTo>
                <a:cubicBezTo>
                  <a:pt x="521" y="1298"/>
                  <a:pt x="521" y="1298"/>
                  <a:pt x="521" y="1298"/>
                </a:cubicBezTo>
                <a:cubicBezTo>
                  <a:pt x="521" y="591"/>
                  <a:pt x="521" y="591"/>
                  <a:pt x="521" y="591"/>
                </a:cubicBezTo>
                <a:lnTo>
                  <a:pt x="521" y="48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6" name="blue puzzle piece"/>
          <p:cNvSpPr>
            <a:spLocks/>
          </p:cNvSpPr>
          <p:nvPr/>
        </p:nvSpPr>
        <p:spPr bwMode="auto">
          <a:xfrm>
            <a:off x="5002946" y="1353230"/>
            <a:ext cx="1669338" cy="3988272"/>
          </a:xfrm>
          <a:custGeom>
            <a:avLst/>
            <a:gdLst>
              <a:gd name="T0" fmla="*/ 524 w 669"/>
              <a:gd name="T1" fmla="*/ 1397 h 1598"/>
              <a:gd name="T2" fmla="*/ 524 w 669"/>
              <a:gd name="T3" fmla="*/ 1598 h 1598"/>
              <a:gd name="T4" fmla="*/ 2 w 669"/>
              <a:gd name="T5" fmla="*/ 1598 h 1598"/>
              <a:gd name="T6" fmla="*/ 2 w 669"/>
              <a:gd name="T7" fmla="*/ 787 h 1598"/>
              <a:gd name="T8" fmla="*/ 22 w 669"/>
              <a:gd name="T9" fmla="*/ 742 h 1598"/>
              <a:gd name="T10" fmla="*/ 84 w 669"/>
              <a:gd name="T11" fmla="*/ 778 h 1598"/>
              <a:gd name="T12" fmla="*/ 147 w 669"/>
              <a:gd name="T13" fmla="*/ 715 h 1598"/>
              <a:gd name="T14" fmla="*/ 84 w 669"/>
              <a:gd name="T15" fmla="*/ 652 h 1598"/>
              <a:gd name="T16" fmla="*/ 22 w 669"/>
              <a:gd name="T17" fmla="*/ 688 h 1598"/>
              <a:gd name="T18" fmla="*/ 2 w 669"/>
              <a:gd name="T19" fmla="*/ 644 h 1598"/>
              <a:gd name="T20" fmla="*/ 2 w 669"/>
              <a:gd name="T21" fmla="*/ 300 h 1598"/>
              <a:gd name="T22" fmla="*/ 140 w 669"/>
              <a:gd name="T23" fmla="*/ 300 h 1598"/>
              <a:gd name="T24" fmla="*/ 140 w 669"/>
              <a:gd name="T25" fmla="*/ 59 h 1598"/>
              <a:gd name="T26" fmla="*/ 198 w 669"/>
              <a:gd name="T27" fmla="*/ 0 h 1598"/>
              <a:gd name="T28" fmla="*/ 524 w 669"/>
              <a:gd name="T29" fmla="*/ 0 h 1598"/>
              <a:gd name="T30" fmla="*/ 524 w 669"/>
              <a:gd name="T31" fmla="*/ 111 h 1598"/>
              <a:gd name="T32" fmla="*/ 275 w 669"/>
              <a:gd name="T33" fmla="*/ 111 h 1598"/>
              <a:gd name="T34" fmla="*/ 246 w 669"/>
              <a:gd name="T35" fmla="*/ 140 h 1598"/>
              <a:gd name="T36" fmla="*/ 246 w 669"/>
              <a:gd name="T37" fmla="*/ 300 h 1598"/>
              <a:gd name="T38" fmla="*/ 524 w 669"/>
              <a:gd name="T39" fmla="*/ 300 h 1598"/>
              <a:gd name="T40" fmla="*/ 524 w 669"/>
              <a:gd name="T41" fmla="*/ 966 h 1598"/>
              <a:gd name="T42" fmla="*/ 524 w 669"/>
              <a:gd name="T43" fmla="*/ 1113 h 1598"/>
              <a:gd name="T44" fmla="*/ 543 w 669"/>
              <a:gd name="T45" fmla="*/ 1158 h 1598"/>
              <a:gd name="T46" fmla="*/ 606 w 669"/>
              <a:gd name="T47" fmla="*/ 1122 h 1598"/>
              <a:gd name="T48" fmla="*/ 669 w 669"/>
              <a:gd name="T49" fmla="*/ 1185 h 1598"/>
              <a:gd name="T50" fmla="*/ 606 w 669"/>
              <a:gd name="T51" fmla="*/ 1248 h 1598"/>
              <a:gd name="T52" fmla="*/ 543 w 669"/>
              <a:gd name="T53" fmla="*/ 1212 h 1598"/>
              <a:gd name="T54" fmla="*/ 524 w 669"/>
              <a:gd name="T55" fmla="*/ 1257 h 1598"/>
              <a:gd name="T56" fmla="*/ 524 w 669"/>
              <a:gd name="T57" fmla="*/ 1397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9" h="1598">
                <a:moveTo>
                  <a:pt x="524" y="1397"/>
                </a:moveTo>
                <a:cubicBezTo>
                  <a:pt x="524" y="1598"/>
                  <a:pt x="524" y="1598"/>
                  <a:pt x="524" y="1598"/>
                </a:cubicBezTo>
                <a:cubicBezTo>
                  <a:pt x="2" y="1598"/>
                  <a:pt x="2" y="1598"/>
                  <a:pt x="2" y="1598"/>
                </a:cubicBezTo>
                <a:cubicBezTo>
                  <a:pt x="2" y="787"/>
                  <a:pt x="2" y="787"/>
                  <a:pt x="2" y="787"/>
                </a:cubicBezTo>
                <a:cubicBezTo>
                  <a:pt x="2" y="787"/>
                  <a:pt x="0" y="742"/>
                  <a:pt x="22" y="742"/>
                </a:cubicBezTo>
                <a:cubicBezTo>
                  <a:pt x="42" y="742"/>
                  <a:pt x="40" y="778"/>
                  <a:pt x="84" y="778"/>
                </a:cubicBezTo>
                <a:cubicBezTo>
                  <a:pt x="119" y="778"/>
                  <a:pt x="147" y="750"/>
                  <a:pt x="147" y="715"/>
                </a:cubicBezTo>
                <a:cubicBezTo>
                  <a:pt x="147" y="681"/>
                  <a:pt x="119" y="652"/>
                  <a:pt x="84" y="652"/>
                </a:cubicBezTo>
                <a:cubicBezTo>
                  <a:pt x="40" y="652"/>
                  <a:pt x="42" y="688"/>
                  <a:pt x="22" y="688"/>
                </a:cubicBezTo>
                <a:cubicBezTo>
                  <a:pt x="0" y="688"/>
                  <a:pt x="2" y="644"/>
                  <a:pt x="2" y="644"/>
                </a:cubicBezTo>
                <a:cubicBezTo>
                  <a:pt x="2" y="300"/>
                  <a:pt x="2" y="300"/>
                  <a:pt x="2" y="300"/>
                </a:cubicBezTo>
                <a:cubicBezTo>
                  <a:pt x="140" y="300"/>
                  <a:pt x="140" y="300"/>
                  <a:pt x="140" y="300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0" y="27"/>
                  <a:pt x="166" y="0"/>
                  <a:pt x="198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524" y="111"/>
                  <a:pt x="524" y="111"/>
                  <a:pt x="524" y="111"/>
                </a:cubicBezTo>
                <a:cubicBezTo>
                  <a:pt x="275" y="111"/>
                  <a:pt x="275" y="111"/>
                  <a:pt x="275" y="111"/>
                </a:cubicBezTo>
                <a:cubicBezTo>
                  <a:pt x="259" y="111"/>
                  <a:pt x="246" y="124"/>
                  <a:pt x="246" y="140"/>
                </a:cubicBezTo>
                <a:cubicBezTo>
                  <a:pt x="246" y="300"/>
                  <a:pt x="246" y="300"/>
                  <a:pt x="246" y="300"/>
                </a:cubicBezTo>
                <a:cubicBezTo>
                  <a:pt x="524" y="300"/>
                  <a:pt x="524" y="300"/>
                  <a:pt x="524" y="300"/>
                </a:cubicBezTo>
                <a:cubicBezTo>
                  <a:pt x="524" y="966"/>
                  <a:pt x="524" y="966"/>
                  <a:pt x="524" y="966"/>
                </a:cubicBezTo>
                <a:cubicBezTo>
                  <a:pt x="524" y="1113"/>
                  <a:pt x="524" y="1113"/>
                  <a:pt x="524" y="1113"/>
                </a:cubicBezTo>
                <a:cubicBezTo>
                  <a:pt x="524" y="1113"/>
                  <a:pt x="522" y="1158"/>
                  <a:pt x="543" y="1158"/>
                </a:cubicBezTo>
                <a:cubicBezTo>
                  <a:pt x="564" y="1158"/>
                  <a:pt x="561" y="1122"/>
                  <a:pt x="606" y="1122"/>
                </a:cubicBezTo>
                <a:cubicBezTo>
                  <a:pt x="640" y="1122"/>
                  <a:pt x="669" y="1150"/>
                  <a:pt x="669" y="1185"/>
                </a:cubicBezTo>
                <a:cubicBezTo>
                  <a:pt x="669" y="1219"/>
                  <a:pt x="640" y="1248"/>
                  <a:pt x="606" y="1248"/>
                </a:cubicBezTo>
                <a:cubicBezTo>
                  <a:pt x="561" y="1248"/>
                  <a:pt x="564" y="1212"/>
                  <a:pt x="543" y="1212"/>
                </a:cubicBezTo>
                <a:cubicBezTo>
                  <a:pt x="522" y="1212"/>
                  <a:pt x="524" y="1257"/>
                  <a:pt x="524" y="1257"/>
                </a:cubicBezTo>
                <a:lnTo>
                  <a:pt x="524" y="13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blue puzzle piece"/>
          <p:cNvSpPr>
            <a:spLocks/>
          </p:cNvSpPr>
          <p:nvPr/>
        </p:nvSpPr>
        <p:spPr bwMode="auto">
          <a:xfrm>
            <a:off x="6305304" y="1353230"/>
            <a:ext cx="1667229" cy="3988272"/>
          </a:xfrm>
          <a:custGeom>
            <a:avLst/>
            <a:gdLst>
              <a:gd name="T0" fmla="*/ 523 w 668"/>
              <a:gd name="T1" fmla="*/ 1598 h 1598"/>
              <a:gd name="T2" fmla="*/ 2 w 668"/>
              <a:gd name="T3" fmla="*/ 1598 h 1598"/>
              <a:gd name="T4" fmla="*/ 2 w 668"/>
              <a:gd name="T5" fmla="*/ 1257 h 1598"/>
              <a:gd name="T6" fmla="*/ 21 w 668"/>
              <a:gd name="T7" fmla="*/ 1212 h 1598"/>
              <a:gd name="T8" fmla="*/ 84 w 668"/>
              <a:gd name="T9" fmla="*/ 1248 h 1598"/>
              <a:gd name="T10" fmla="*/ 147 w 668"/>
              <a:gd name="T11" fmla="*/ 1185 h 1598"/>
              <a:gd name="T12" fmla="*/ 84 w 668"/>
              <a:gd name="T13" fmla="*/ 1122 h 1598"/>
              <a:gd name="T14" fmla="*/ 21 w 668"/>
              <a:gd name="T15" fmla="*/ 1158 h 1598"/>
              <a:gd name="T16" fmla="*/ 2 w 668"/>
              <a:gd name="T17" fmla="*/ 1113 h 1598"/>
              <a:gd name="T18" fmla="*/ 2 w 668"/>
              <a:gd name="T19" fmla="*/ 300 h 1598"/>
              <a:gd name="T20" fmla="*/ 280 w 668"/>
              <a:gd name="T21" fmla="*/ 300 h 1598"/>
              <a:gd name="T22" fmla="*/ 280 w 668"/>
              <a:gd name="T23" fmla="*/ 140 h 1598"/>
              <a:gd name="T24" fmla="*/ 251 w 668"/>
              <a:gd name="T25" fmla="*/ 111 h 1598"/>
              <a:gd name="T26" fmla="*/ 2 w 668"/>
              <a:gd name="T27" fmla="*/ 111 h 1598"/>
              <a:gd name="T28" fmla="*/ 2 w 668"/>
              <a:gd name="T29" fmla="*/ 0 h 1598"/>
              <a:gd name="T30" fmla="*/ 327 w 668"/>
              <a:gd name="T31" fmla="*/ 0 h 1598"/>
              <a:gd name="T32" fmla="*/ 386 w 668"/>
              <a:gd name="T33" fmla="*/ 59 h 1598"/>
              <a:gd name="T34" fmla="*/ 386 w 668"/>
              <a:gd name="T35" fmla="*/ 300 h 1598"/>
              <a:gd name="T36" fmla="*/ 523 w 668"/>
              <a:gd name="T37" fmla="*/ 300 h 1598"/>
              <a:gd name="T38" fmla="*/ 523 w 668"/>
              <a:gd name="T39" fmla="*/ 643 h 1598"/>
              <a:gd name="T40" fmla="*/ 543 w 668"/>
              <a:gd name="T41" fmla="*/ 688 h 1598"/>
              <a:gd name="T42" fmla="*/ 605 w 668"/>
              <a:gd name="T43" fmla="*/ 652 h 1598"/>
              <a:gd name="T44" fmla="*/ 668 w 668"/>
              <a:gd name="T45" fmla="*/ 715 h 1598"/>
              <a:gd name="T46" fmla="*/ 605 w 668"/>
              <a:gd name="T47" fmla="*/ 778 h 1598"/>
              <a:gd name="T48" fmla="*/ 543 w 668"/>
              <a:gd name="T49" fmla="*/ 742 h 1598"/>
              <a:gd name="T50" fmla="*/ 523 w 668"/>
              <a:gd name="T51" fmla="*/ 787 h 1598"/>
              <a:gd name="T52" fmla="*/ 523 w 668"/>
              <a:gd name="T53" fmla="*/ 1598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8" h="1598">
                <a:moveTo>
                  <a:pt x="523" y="1598"/>
                </a:moveTo>
                <a:cubicBezTo>
                  <a:pt x="2" y="1598"/>
                  <a:pt x="2" y="1598"/>
                  <a:pt x="2" y="1598"/>
                </a:cubicBezTo>
                <a:cubicBezTo>
                  <a:pt x="2" y="1257"/>
                  <a:pt x="2" y="1257"/>
                  <a:pt x="2" y="1257"/>
                </a:cubicBezTo>
                <a:cubicBezTo>
                  <a:pt x="2" y="1257"/>
                  <a:pt x="0" y="1212"/>
                  <a:pt x="21" y="1212"/>
                </a:cubicBezTo>
                <a:cubicBezTo>
                  <a:pt x="42" y="1212"/>
                  <a:pt x="39" y="1248"/>
                  <a:pt x="84" y="1248"/>
                </a:cubicBezTo>
                <a:cubicBezTo>
                  <a:pt x="118" y="1248"/>
                  <a:pt x="147" y="1219"/>
                  <a:pt x="147" y="1185"/>
                </a:cubicBezTo>
                <a:cubicBezTo>
                  <a:pt x="147" y="1150"/>
                  <a:pt x="118" y="1122"/>
                  <a:pt x="84" y="1122"/>
                </a:cubicBezTo>
                <a:cubicBezTo>
                  <a:pt x="39" y="1122"/>
                  <a:pt x="42" y="1158"/>
                  <a:pt x="21" y="1158"/>
                </a:cubicBezTo>
                <a:cubicBezTo>
                  <a:pt x="0" y="1158"/>
                  <a:pt x="2" y="1113"/>
                  <a:pt x="2" y="1113"/>
                </a:cubicBezTo>
                <a:cubicBezTo>
                  <a:pt x="2" y="300"/>
                  <a:pt x="2" y="300"/>
                  <a:pt x="2" y="300"/>
                </a:cubicBezTo>
                <a:cubicBezTo>
                  <a:pt x="280" y="300"/>
                  <a:pt x="280" y="300"/>
                  <a:pt x="280" y="300"/>
                </a:cubicBezTo>
                <a:cubicBezTo>
                  <a:pt x="280" y="140"/>
                  <a:pt x="280" y="140"/>
                  <a:pt x="280" y="140"/>
                </a:cubicBezTo>
                <a:cubicBezTo>
                  <a:pt x="280" y="124"/>
                  <a:pt x="267" y="111"/>
                  <a:pt x="251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0"/>
                  <a:pt x="2" y="0"/>
                  <a:pt x="2" y="0"/>
                </a:cubicBezTo>
                <a:cubicBezTo>
                  <a:pt x="327" y="0"/>
                  <a:pt x="327" y="0"/>
                  <a:pt x="327" y="0"/>
                </a:cubicBezTo>
                <a:cubicBezTo>
                  <a:pt x="360" y="0"/>
                  <a:pt x="386" y="27"/>
                  <a:pt x="386" y="59"/>
                </a:cubicBezTo>
                <a:cubicBezTo>
                  <a:pt x="386" y="300"/>
                  <a:pt x="386" y="300"/>
                  <a:pt x="386" y="300"/>
                </a:cubicBezTo>
                <a:cubicBezTo>
                  <a:pt x="523" y="300"/>
                  <a:pt x="523" y="300"/>
                  <a:pt x="523" y="300"/>
                </a:cubicBezTo>
                <a:cubicBezTo>
                  <a:pt x="523" y="643"/>
                  <a:pt x="523" y="643"/>
                  <a:pt x="523" y="643"/>
                </a:cubicBezTo>
                <a:cubicBezTo>
                  <a:pt x="523" y="643"/>
                  <a:pt x="521" y="688"/>
                  <a:pt x="543" y="688"/>
                </a:cubicBezTo>
                <a:cubicBezTo>
                  <a:pt x="563" y="688"/>
                  <a:pt x="561" y="652"/>
                  <a:pt x="605" y="652"/>
                </a:cubicBezTo>
                <a:cubicBezTo>
                  <a:pt x="640" y="652"/>
                  <a:pt x="668" y="680"/>
                  <a:pt x="668" y="715"/>
                </a:cubicBezTo>
                <a:cubicBezTo>
                  <a:pt x="668" y="750"/>
                  <a:pt x="640" y="778"/>
                  <a:pt x="605" y="778"/>
                </a:cubicBezTo>
                <a:cubicBezTo>
                  <a:pt x="561" y="778"/>
                  <a:pt x="563" y="742"/>
                  <a:pt x="543" y="742"/>
                </a:cubicBezTo>
                <a:cubicBezTo>
                  <a:pt x="521" y="742"/>
                  <a:pt x="523" y="787"/>
                  <a:pt x="523" y="787"/>
                </a:cubicBezTo>
                <a:lnTo>
                  <a:pt x="523" y="159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8" name="blue puzzle piece"/>
          <p:cNvSpPr>
            <a:spLocks/>
          </p:cNvSpPr>
          <p:nvPr/>
        </p:nvSpPr>
        <p:spPr bwMode="auto">
          <a:xfrm>
            <a:off x="7605552" y="2101954"/>
            <a:ext cx="1307630" cy="3239548"/>
          </a:xfrm>
          <a:custGeom>
            <a:avLst/>
            <a:gdLst>
              <a:gd name="T0" fmla="*/ 2 w 524"/>
              <a:gd name="T1" fmla="*/ 0 h 1298"/>
              <a:gd name="T2" fmla="*/ 308 w 524"/>
              <a:gd name="T3" fmla="*/ 0 h 1298"/>
              <a:gd name="T4" fmla="*/ 524 w 524"/>
              <a:gd name="T5" fmla="*/ 216 h 1298"/>
              <a:gd name="T6" fmla="*/ 524 w 524"/>
              <a:gd name="T7" fmla="*/ 1082 h 1298"/>
              <a:gd name="T8" fmla="*/ 308 w 524"/>
              <a:gd name="T9" fmla="*/ 1298 h 1298"/>
              <a:gd name="T10" fmla="*/ 2 w 524"/>
              <a:gd name="T11" fmla="*/ 1298 h 1298"/>
              <a:gd name="T12" fmla="*/ 2 w 524"/>
              <a:gd name="T13" fmla="*/ 487 h 1298"/>
              <a:gd name="T14" fmla="*/ 22 w 524"/>
              <a:gd name="T15" fmla="*/ 442 h 1298"/>
              <a:gd name="T16" fmla="*/ 84 w 524"/>
              <a:gd name="T17" fmla="*/ 478 h 1298"/>
              <a:gd name="T18" fmla="*/ 147 w 524"/>
              <a:gd name="T19" fmla="*/ 415 h 1298"/>
              <a:gd name="T20" fmla="*/ 84 w 524"/>
              <a:gd name="T21" fmla="*/ 352 h 1298"/>
              <a:gd name="T22" fmla="*/ 22 w 524"/>
              <a:gd name="T23" fmla="*/ 388 h 1298"/>
              <a:gd name="T24" fmla="*/ 2 w 524"/>
              <a:gd name="T25" fmla="*/ 343 h 1298"/>
              <a:gd name="T26" fmla="*/ 2 w 524"/>
              <a:gd name="T27" fmla="*/ 0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4" h="1298">
                <a:moveTo>
                  <a:pt x="2" y="0"/>
                </a:moveTo>
                <a:cubicBezTo>
                  <a:pt x="308" y="0"/>
                  <a:pt x="308" y="0"/>
                  <a:pt x="308" y="0"/>
                </a:cubicBezTo>
                <a:cubicBezTo>
                  <a:pt x="427" y="0"/>
                  <a:pt x="524" y="97"/>
                  <a:pt x="524" y="216"/>
                </a:cubicBezTo>
                <a:cubicBezTo>
                  <a:pt x="524" y="1082"/>
                  <a:pt x="524" y="1082"/>
                  <a:pt x="524" y="1082"/>
                </a:cubicBezTo>
                <a:cubicBezTo>
                  <a:pt x="524" y="1201"/>
                  <a:pt x="427" y="1298"/>
                  <a:pt x="308" y="1298"/>
                </a:cubicBezTo>
                <a:cubicBezTo>
                  <a:pt x="2" y="1298"/>
                  <a:pt x="2" y="1298"/>
                  <a:pt x="2" y="1298"/>
                </a:cubicBezTo>
                <a:cubicBezTo>
                  <a:pt x="2" y="487"/>
                  <a:pt x="2" y="487"/>
                  <a:pt x="2" y="487"/>
                </a:cubicBezTo>
                <a:cubicBezTo>
                  <a:pt x="2" y="487"/>
                  <a:pt x="0" y="442"/>
                  <a:pt x="22" y="442"/>
                </a:cubicBezTo>
                <a:cubicBezTo>
                  <a:pt x="42" y="442"/>
                  <a:pt x="40" y="478"/>
                  <a:pt x="84" y="478"/>
                </a:cubicBezTo>
                <a:cubicBezTo>
                  <a:pt x="119" y="478"/>
                  <a:pt x="147" y="450"/>
                  <a:pt x="147" y="415"/>
                </a:cubicBezTo>
                <a:cubicBezTo>
                  <a:pt x="147" y="380"/>
                  <a:pt x="119" y="352"/>
                  <a:pt x="84" y="352"/>
                </a:cubicBezTo>
                <a:cubicBezTo>
                  <a:pt x="40" y="352"/>
                  <a:pt x="42" y="388"/>
                  <a:pt x="22" y="388"/>
                </a:cubicBezTo>
                <a:cubicBezTo>
                  <a:pt x="0" y="388"/>
                  <a:pt x="2" y="343"/>
                  <a:pt x="2" y="343"/>
                </a:cubicBezTo>
                <a:lnTo>
                  <a:pt x="2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4" name="4"/>
          <p:cNvSpPr/>
          <p:nvPr/>
        </p:nvSpPr>
        <p:spPr>
          <a:xfrm>
            <a:off x="7900176" y="3140941"/>
            <a:ext cx="6815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white"/>
                </a:solidFill>
                <a:latin typeface="Franklin Gothic Medium"/>
              </a:rPr>
              <a:t>4</a:t>
            </a:r>
          </a:p>
        </p:txBody>
      </p:sp>
      <p:sp>
        <p:nvSpPr>
          <p:cNvPr id="43" name="3"/>
          <p:cNvSpPr/>
          <p:nvPr/>
        </p:nvSpPr>
        <p:spPr>
          <a:xfrm>
            <a:off x="6601893" y="3140941"/>
            <a:ext cx="6815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white"/>
                </a:solidFill>
                <a:latin typeface="Franklin Gothic Medium"/>
              </a:rPr>
              <a:t>3</a:t>
            </a:r>
          </a:p>
        </p:txBody>
      </p:sp>
      <p:sp>
        <p:nvSpPr>
          <p:cNvPr id="42" name="2"/>
          <p:cNvSpPr/>
          <p:nvPr/>
        </p:nvSpPr>
        <p:spPr>
          <a:xfrm>
            <a:off x="5322660" y="3140941"/>
            <a:ext cx="6815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white"/>
                </a:solidFill>
                <a:latin typeface="Franklin Gothic Medium"/>
              </a:rPr>
              <a:t>2</a:t>
            </a:r>
          </a:p>
        </p:txBody>
      </p:sp>
      <p:sp>
        <p:nvSpPr>
          <p:cNvPr id="41" name="1"/>
          <p:cNvSpPr/>
          <p:nvPr/>
        </p:nvSpPr>
        <p:spPr>
          <a:xfrm>
            <a:off x="4014852" y="3140941"/>
            <a:ext cx="6815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white"/>
                </a:solidFill>
                <a:latin typeface="Franklin Gothic Medium"/>
              </a:rPr>
              <a:t>1</a:t>
            </a:r>
          </a:p>
        </p:txBody>
      </p:sp>
      <p:sp>
        <p:nvSpPr>
          <p:cNvPr id="23" name="briefcase points"/>
          <p:cNvSpPr txBox="1"/>
          <p:nvPr/>
        </p:nvSpPr>
        <p:spPr>
          <a:xfrm>
            <a:off x="217375" y="5599043"/>
            <a:ext cx="892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white"/>
                </a:solidFill>
                <a:latin typeface="Franklin Gothic Book"/>
              </a:rPr>
              <a:t>Process for Successful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Franklin Gothic Book"/>
              </a:rPr>
              <a:t>(source: John Kotter)</a:t>
            </a:r>
            <a:endParaRPr lang="en-US" sz="1600" b="1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696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4" grpId="0"/>
      <p:bldP spid="13" grpId="0"/>
      <p:bldP spid="35" grpId="0" animBg="1"/>
      <p:bldP spid="36" grpId="0" animBg="1"/>
      <p:bldP spid="37" grpId="0" animBg="1"/>
      <p:bldP spid="38" grpId="0" animBg="1"/>
      <p:bldP spid="44" grpId="0"/>
      <p:bldP spid="43" grpId="0"/>
      <p:bldP spid="42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Get You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26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Step 1</a:t>
            </a:r>
          </a:p>
          <a:p>
            <a:pPr marL="0" indent="0">
              <a:buNone/>
            </a:pPr>
            <a:r>
              <a:rPr lang="en-US" dirty="0"/>
              <a:t>Identify the players by finding your local:</a:t>
            </a:r>
          </a:p>
          <a:p>
            <a:r>
              <a:rPr lang="en-US" sz="2200" dirty="0"/>
              <a:t>Area Agency on Aging   </a:t>
            </a:r>
          </a:p>
          <a:p>
            <a:r>
              <a:rPr lang="en-US" sz="2200" dirty="0"/>
              <a:t>Transit agencies</a:t>
            </a:r>
          </a:p>
          <a:p>
            <a:r>
              <a:rPr lang="en-US" sz="2200" dirty="0"/>
              <a:t>Metropolitan Planning Organization (MPO)</a:t>
            </a:r>
          </a:p>
          <a:p>
            <a:r>
              <a:rPr lang="en-US" sz="2200" dirty="0"/>
              <a:t>Advocacy groups and research institutions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Step 2:</a:t>
            </a:r>
          </a:p>
          <a:p>
            <a:pPr marL="0" indent="0">
              <a:buNone/>
            </a:pPr>
            <a:r>
              <a:rPr lang="en-US" dirty="0"/>
              <a:t>Use their resources to educate yourself on what they do and what their plans are.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Step 3:</a:t>
            </a:r>
          </a:p>
          <a:p>
            <a:pPr marL="0" indent="0">
              <a:buNone/>
            </a:pPr>
            <a:r>
              <a:rPr lang="en-US" dirty="0"/>
              <a:t>Identify shared community needs and priorities that could be opportunities for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6356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802814"/>
            <a:ext cx="9144000" cy="105518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484" y="5802814"/>
            <a:ext cx="856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Franklin Gothic Medium"/>
              </a:rPr>
              <a:t>Step 1: Identify the Players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923" y="248170"/>
            <a:ext cx="87445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Franklin Gothic Book"/>
              </a:rPr>
              <a:t>Helpful Databases and Member Directories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Transit agency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American Public Transportation Association (APTA)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Franklin Gothic Book"/>
              </a:rPr>
              <a:t>You will see a tab that says “Find Public Transportation Near You”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Franklin Gothic Book"/>
                <a:hlinkClick r:id="rId2"/>
              </a:rPr>
              <a:t>www.apta.com</a:t>
            </a:r>
            <a:r>
              <a:rPr lang="en-US" i="1" dirty="0">
                <a:solidFill>
                  <a:prstClr val="black"/>
                </a:solidFill>
                <a:latin typeface="Franklin Gothic Book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Area Agency on Aging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Eldercare Locator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Franklin Gothic Book"/>
              </a:rPr>
              <a:t>Search by location to identify your local AAA or Title VI program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Franklin Gothic Book"/>
                <a:hlinkClick r:id="rId3"/>
              </a:rPr>
              <a:t>http://www.eldercare.gov/Eldercare.NET</a:t>
            </a:r>
            <a:endParaRPr lang="en-US" i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MPO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Metropolitan Planning Organization Database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Franklin Gothic Book"/>
                <a:hlinkClick r:id="rId4"/>
              </a:rPr>
              <a:t>https://www.planning.dot.gov/mpo.asp</a:t>
            </a:r>
            <a:endParaRPr lang="en-US" i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Advocacy/Research Institutions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National Alliance of Public Transportation Advocates (NAPTA)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Franklin Gothic Book"/>
                <a:hlinkClick r:id="rId5"/>
              </a:rPr>
              <a:t>http://www.publictransportation.org/napta/Pages/MemberDirectory.aspx</a:t>
            </a:r>
            <a:endParaRPr lang="en-US" i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  <a:latin typeface="Franklin Gothic Book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757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802814"/>
            <a:ext cx="9144000" cy="105518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484" y="5802814"/>
            <a:ext cx="856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Franklin Gothic Medium"/>
              </a:rPr>
              <a:t>Step2: Applicable Resources</a:t>
            </a:r>
          </a:p>
        </p:txBody>
      </p:sp>
      <p:pic>
        <p:nvPicPr>
          <p:cNvPr id="6" name="Picture 5" title="Front cover of Marin Transit Short Range Transit Plan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1" y="3705280"/>
            <a:ext cx="1518932" cy="1965678"/>
          </a:xfrm>
          <a:prstGeom prst="rect">
            <a:avLst/>
          </a:prstGeom>
        </p:spPr>
      </p:pic>
      <p:pic>
        <p:nvPicPr>
          <p:cNvPr id="7" name="Picture 6" title="Front cover of Area Agency on Aging Area Pl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69" y="3705281"/>
            <a:ext cx="1470586" cy="1965678"/>
          </a:xfrm>
          <a:prstGeom prst="rect">
            <a:avLst/>
          </a:prstGeom>
        </p:spPr>
      </p:pic>
      <p:pic>
        <p:nvPicPr>
          <p:cNvPr id="9" name="Picture 8" title="Front Cover of Coordianated Human Services Transportation Pl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91" y="3705282"/>
            <a:ext cx="1518932" cy="1965677"/>
          </a:xfrm>
          <a:prstGeom prst="rect">
            <a:avLst/>
          </a:prstGeom>
        </p:spPr>
      </p:pic>
      <p:pic>
        <p:nvPicPr>
          <p:cNvPr id="10" name="Picture 9" title="Front Cover of Metropolitan Transportation Commission long range integrated transportation and land use housing pl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59" y="3705281"/>
            <a:ext cx="1574269" cy="1965677"/>
          </a:xfrm>
          <a:prstGeom prst="rect">
            <a:avLst/>
          </a:prstGeom>
        </p:spPr>
      </p:pic>
      <p:pic>
        <p:nvPicPr>
          <p:cNvPr id="2" name="Picture 1" title="Front Cover of walking audits and safety audits Docume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64" y="3715640"/>
            <a:ext cx="1510928" cy="1955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01" y="155891"/>
            <a:ext cx="8744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Transit agency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Short Range Transit Plan (SRTP)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Area Agency on Aging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Area Plan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MPO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Coordinated Human Services Transportation Plan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Regional long-range integrated transportation &amp; land-use/housing plan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Advocacy/Research Institutions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Reports, Technical Guides and Legislative Info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036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802814"/>
            <a:ext cx="9144000" cy="105518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484" y="5802814"/>
            <a:ext cx="856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Franklin Gothic Medium"/>
              </a:rPr>
              <a:t>Step 3: Coordinate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391" y="221309"/>
            <a:ext cx="8744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Franklin Gothic Book"/>
              </a:rPr>
              <a:t>National Center for Mobility Management (NCMM)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Franklin Gothic Book"/>
              </a:rPr>
              <a:t>Resources for Coordination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" name="Picture 1" title="Artistic depiction of arrows and stick figure m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41" y="1451295"/>
            <a:ext cx="4592025" cy="3846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91" y="1543200"/>
            <a:ext cx="398477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Coordinated Transportation Strategies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Franklin Gothic Book"/>
                <a:hlinkClick r:id="rId3"/>
              </a:rPr>
              <a:t>http://nationalcenterformobilitymanagement.org/by-topic-coordination-strategies</a:t>
            </a:r>
            <a:r>
              <a:rPr lang="en-US" dirty="0">
                <a:solidFill>
                  <a:prstClr val="black"/>
                </a:solidFill>
                <a:latin typeface="Franklin Gothic Book"/>
                <a:hlinkClick r:id="rId3"/>
              </a:rPr>
              <a:t>/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NCMM Regional Liaisons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Franklin Gothic Book"/>
                <a:hlinkClick r:id="rId4"/>
              </a:rPr>
              <a:t>http://nationalcenterformobilitymanagement.org/ncmm-regional-liaisons/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Resources on Local Coordinated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Franklin Gothic Book"/>
                <a:hlinkClick r:id="rId5"/>
              </a:rPr>
              <a:t>http://nationalcenterformobilitymanagement.org/local-coordinated-services/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535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086905"/>
            <a:ext cx="9144000" cy="17710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283" y="5080512"/>
            <a:ext cx="8563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latin typeface="Franklin Gothic Medium"/>
              </a:rPr>
              <a:t>Questions/Feedback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8" y="1025237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32036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2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-10631" y="2590800"/>
            <a:ext cx="9448800" cy="322522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20000"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467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200" dirty="0" smtClean="0"/>
          </a:p>
          <a:p>
            <a:pPr algn="ctr"/>
            <a:endParaRPr lang="en-US" sz="4200" dirty="0"/>
          </a:p>
          <a:p>
            <a:pPr algn="ctr"/>
            <a:endParaRPr lang="en-US" sz="4200" dirty="0" smtClean="0"/>
          </a:p>
          <a:p>
            <a:pPr algn="ctr"/>
            <a:r>
              <a:rPr lang="en-US" sz="4200" dirty="0" smtClean="0"/>
              <a:t>Featuring</a:t>
            </a:r>
          </a:p>
          <a:p>
            <a:pPr algn="ctr"/>
            <a:endParaRPr lang="en-US" sz="4200" dirty="0" smtClean="0"/>
          </a:p>
          <a:p>
            <a:pPr algn="ctr" fontAlgn="auto">
              <a:spcAft>
                <a:spcPts val="0"/>
              </a:spcAft>
            </a:pPr>
            <a:r>
              <a:rPr lang="en-US" sz="2900" dirty="0" smtClean="0"/>
              <a:t> Dave Lin, </a:t>
            </a:r>
            <a:r>
              <a:rPr lang="en-US" sz="2700" dirty="0" smtClean="0"/>
              <a:t>ACC Rides Volunteer</a:t>
            </a:r>
            <a:r>
              <a:rPr lang="en-US" sz="2700" dirty="0"/>
              <a:t> </a:t>
            </a:r>
            <a:r>
              <a:rPr lang="en-US" sz="2700" dirty="0" smtClean="0"/>
              <a:t>Coordinator</a:t>
            </a:r>
          </a:p>
          <a:p>
            <a:pPr algn="ctr" fontAlgn="auto">
              <a:spcAft>
                <a:spcPts val="0"/>
              </a:spcAft>
            </a:pPr>
            <a:r>
              <a:rPr lang="en-US" sz="2800" dirty="0" smtClean="0"/>
              <a:t>ACC Senior Services</a:t>
            </a:r>
            <a:endParaRPr lang="en-US" sz="28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 </a:t>
            </a:r>
          </a:p>
          <a:p>
            <a:pPr algn="ctr"/>
            <a:endParaRPr lang="en-US" sz="1800" dirty="0" smtClean="0"/>
          </a:p>
          <a:p>
            <a:pPr fontAlgn="auto">
              <a:spcAft>
                <a:spcPts val="0"/>
              </a:spcAft>
            </a:pPr>
            <a:endParaRPr lang="en-US" sz="3000" dirty="0" smtClean="0"/>
          </a:p>
          <a:p>
            <a:pPr algn="ctr"/>
            <a:endParaRPr lang="en-US" dirty="0" smtClean="0"/>
          </a:p>
        </p:txBody>
      </p:sp>
      <p:pic>
        <p:nvPicPr>
          <p:cNvPr id="1026" name="Picture 2" descr="Orange Easterseals Logo" title="Easterseal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51" y="5257800"/>
            <a:ext cx="3120342" cy="253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166255"/>
            <a:ext cx="4944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</a:rPr>
              <a:t>NADTC Course Session 2: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600" b="1" dirty="0" smtClean="0">
                <a:solidFill>
                  <a:srgbClr val="1F497D"/>
                </a:solidFill>
                <a:latin typeface="Calibri"/>
              </a:rPr>
              <a:t>Coordination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3984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086905"/>
            <a:ext cx="9144000" cy="17710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283" y="5080512"/>
            <a:ext cx="8563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Franklin Gothic Medium"/>
              </a:rPr>
              <a:t>Human Services Transportation Collaboration and Coordination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666" r="15299" b="-666"/>
          <a:stretch/>
        </p:blipFill>
        <p:spPr>
          <a:xfrm>
            <a:off x="7439890" y="551477"/>
            <a:ext cx="1604357" cy="95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97" y="639608"/>
            <a:ext cx="1905000" cy="733425"/>
          </a:xfrm>
          <a:prstGeom prst="rect">
            <a:avLst/>
          </a:prstGeom>
        </p:spPr>
      </p:pic>
      <p:pic>
        <p:nvPicPr>
          <p:cNvPr id="20" name="Picture 2" title="Two women standing in front of sed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4" y="581417"/>
            <a:ext cx="5309235" cy="438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8297" y="1928552"/>
            <a:ext cx="35894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NADTC Human Services Transportation Online Course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January 2017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Garamond" panose="02020404030301010803" pitchFamily="18" charset="0"/>
              </a:rPr>
              <a:t>Ana Bagtas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, Program Manager, Marin County Aging &amp; Adult Services</a:t>
            </a:r>
            <a:endParaRPr lang="en-US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Garamond" panose="02020404030301010803" pitchFamily="18" charset="0"/>
              </a:rPr>
              <a:t>Jon Gaffney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, Senior Mobility Analyst, Marin Transit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Garamond" panose="02020404030301010803" pitchFamily="18" charset="0"/>
              </a:rPr>
              <a:t>Erin McAuliff</a:t>
            </a:r>
            <a:r>
              <a:rPr lang="en-US" dirty="0">
                <a:solidFill>
                  <a:prstClr val="black"/>
                </a:solidFill>
                <a:latin typeface="Garamond" panose="02020404030301010803" pitchFamily="18" charset="0"/>
              </a:rPr>
              <a:t>, Transportation &amp; Mobility Planner, Marin Transit</a:t>
            </a:r>
            <a:endParaRPr lang="en-US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ACC Senior Services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039100" cy="434340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501(c)3 non-profit </a:t>
            </a:r>
            <a:br>
              <a:rPr lang="en-US" sz="2600" b="1" dirty="0" smtClean="0"/>
            </a:br>
            <a:r>
              <a:rPr lang="en-US" sz="2600" b="1" dirty="0" smtClean="0"/>
              <a:t>corporation founded in </a:t>
            </a:r>
          </a:p>
          <a:p>
            <a:pPr>
              <a:buNone/>
            </a:pPr>
            <a:r>
              <a:rPr lang="en-US" sz="2600" b="1" dirty="0" smtClean="0"/>
              <a:t>	1972 in Sacramento, CA</a:t>
            </a:r>
          </a:p>
          <a:p>
            <a:r>
              <a:rPr lang="en-US" sz="2600" b="1" dirty="0" smtClean="0"/>
              <a:t>Mission:  Promote the </a:t>
            </a:r>
            <a:br>
              <a:rPr lang="en-US" sz="2600" b="1" dirty="0" smtClean="0"/>
            </a:br>
            <a:r>
              <a:rPr lang="en-US" sz="2600" b="1" dirty="0" smtClean="0"/>
              <a:t>general welfare and enhance the quality of life for our community by identifying, developing, and providing culturally sensitive health and social services for older adults.  </a:t>
            </a:r>
          </a:p>
          <a:p>
            <a:r>
              <a:rPr lang="en-US" sz="2600" b="1" dirty="0" smtClean="0"/>
              <a:t>Vision: Create an array of services that help older adults sustain their independence, health and lifestyles</a:t>
            </a:r>
            <a:endParaRPr lang="en-US" sz="2600" b="1" dirty="0"/>
          </a:p>
        </p:txBody>
      </p:sp>
      <p:pic>
        <p:nvPicPr>
          <p:cNvPr id="9" name="Picture 4" descr="Judie and Helen Wong sitting at conference table" title="Converastion between two wo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371600"/>
            <a:ext cx="2819400" cy="2085975"/>
          </a:xfrm>
          <a:noFill/>
          <a:ln/>
        </p:spPr>
      </p:pic>
      <p:pic>
        <p:nvPicPr>
          <p:cNvPr id="8" name="Picture 7" descr="Red ACC Senior Services Center logo" title="ACC Senior Services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28600"/>
            <a:ext cx="1219200" cy="1787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 Senior Services </a:t>
            </a:r>
            <a:br>
              <a:rPr lang="en-US" b="1" dirty="0" smtClean="0"/>
            </a:br>
            <a:r>
              <a:rPr lang="en-US" b="1" dirty="0" smtClean="0"/>
              <a:t>Community Programs</a:t>
            </a:r>
            <a:endParaRPr lang="en-US" b="1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039100" cy="4495800"/>
          </a:xfrm>
        </p:spPr>
        <p:txBody>
          <a:bodyPr/>
          <a:lstStyle/>
          <a:p>
            <a:r>
              <a:rPr lang="en-US" sz="2800" b="1" dirty="0" smtClean="0"/>
              <a:t>Lifelong </a:t>
            </a:r>
            <a:r>
              <a:rPr lang="en-US" sz="2800" b="1" dirty="0"/>
              <a:t>Learning and Wellness Program</a:t>
            </a:r>
          </a:p>
          <a:p>
            <a:pPr lvl="1">
              <a:buNone/>
            </a:pPr>
            <a:r>
              <a:rPr lang="en-US" sz="2400" dirty="0" smtClean="0"/>
              <a:t>	-Dance </a:t>
            </a:r>
            <a:r>
              <a:rPr lang="en-US" sz="2400" dirty="0"/>
              <a:t>and </a:t>
            </a:r>
            <a:r>
              <a:rPr lang="en-US" sz="2400" dirty="0" smtClean="0"/>
              <a:t>Fitness, Arts &amp; Culture, Computers</a:t>
            </a:r>
          </a:p>
          <a:p>
            <a:r>
              <a:rPr lang="en-US" sz="2800" b="1" dirty="0" smtClean="0"/>
              <a:t>Bridge to Healthy Families Caregiver Support</a:t>
            </a:r>
          </a:p>
          <a:p>
            <a:pPr marL="342900" lvl="1" indent="-342900">
              <a:buClr>
                <a:schemeClr val="hlink"/>
              </a:buClr>
              <a:buSzPct val="80000"/>
              <a:buNone/>
            </a:pPr>
            <a:r>
              <a:rPr lang="en-US" sz="2400" dirty="0" smtClean="0"/>
              <a:t>	     -Care Management, Friendly Visitors, respite         	scholarship</a:t>
            </a:r>
            <a:endParaRPr lang="en-US" sz="2800" dirty="0" smtClean="0"/>
          </a:p>
          <a:p>
            <a:r>
              <a:rPr lang="en-US" sz="2800" b="1" dirty="0" smtClean="0"/>
              <a:t>Utilities Education &amp; </a:t>
            </a:r>
          </a:p>
          <a:p>
            <a:pPr>
              <a:buNone/>
            </a:pPr>
            <a:r>
              <a:rPr lang="en-US" sz="2800" b="1" dirty="0" smtClean="0"/>
              <a:t>	Assistance</a:t>
            </a:r>
          </a:p>
          <a:p>
            <a:r>
              <a:rPr lang="en-US" sz="2800" b="1" dirty="0" smtClean="0"/>
              <a:t>ACC Rides Transportation </a:t>
            </a:r>
          </a:p>
          <a:p>
            <a:pPr>
              <a:buNone/>
            </a:pPr>
            <a:r>
              <a:rPr lang="en-US" sz="2800" b="1" dirty="0" smtClean="0"/>
              <a:t>	Services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7" name="Content Placeholder 6" title="Man and Woman playing drum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4038600"/>
            <a:ext cx="3088178" cy="2058785"/>
          </a:xfrm>
        </p:spPr>
      </p:pic>
      <p:pic>
        <p:nvPicPr>
          <p:cNvPr id="8" name="Picture 7" descr="Red ACC Senior Services Logo" title="ACC Senior Services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04800"/>
            <a:ext cx="114328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705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ACC Rides Transportation Service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Survey of family caregivers conducted</a:t>
            </a:r>
          </a:p>
          <a:p>
            <a:pPr lvl="0">
              <a:buFont typeface="Wingdings" pitchFamily="2" charset="2"/>
              <a:buChar char="§"/>
            </a:pPr>
            <a:r>
              <a:rPr lang="en-US" sz="2400" b="1" dirty="0" smtClean="0"/>
              <a:t>Greatest needs: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Participant rides to respite programs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Family transportation to nursing homes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Medical appointments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Neighborhood errands and personal trips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Shopping trips</a:t>
            </a:r>
            <a:r>
              <a:rPr lang="en-US" sz="2000" dirty="0" smtClean="0"/>
              <a:t> </a:t>
            </a:r>
          </a:p>
        </p:txBody>
      </p:sp>
      <p:pic>
        <p:nvPicPr>
          <p:cNvPr id="7" name="Picture 6" descr="Red ACC Senior Services Logo" title="ACC Senior Services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280" cy="1676400"/>
          </a:xfrm>
          <a:prstGeom prst="rect">
            <a:avLst/>
          </a:prstGeom>
        </p:spPr>
      </p:pic>
      <p:pic>
        <p:nvPicPr>
          <p:cNvPr id="8" name="Picture 7" descr="Three generations of men sitting at lunch table during meal time" title="Three men at meal time sitting at lunch table 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895600"/>
            <a:ext cx="400300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705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ACC Rides Program Launch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19200"/>
            <a:ext cx="3810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600" b="1" dirty="0" smtClean="0"/>
              <a:t>Program launched in 2003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b="1" dirty="0" smtClean="0"/>
              <a:t>$25,000 grant awarded by Area 4 Agency on Aging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b="1" dirty="0" smtClean="0"/>
              <a:t>One 8-passenger bus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b="1" dirty="0" smtClean="0"/>
              <a:t>Six volunteers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b="1" dirty="0" smtClean="0"/>
              <a:t>One staff member</a:t>
            </a:r>
          </a:p>
          <a:p>
            <a:pPr lvl="0">
              <a:buFont typeface="Wingdings" pitchFamily="2" charset="2"/>
              <a:buChar char="§"/>
            </a:pPr>
            <a:r>
              <a:rPr lang="en-US" sz="2600" b="1" dirty="0" smtClean="0"/>
              <a:t>Paratransit assistance: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/>
              <a:t>Bus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/>
              <a:t>Training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b="1" dirty="0" smtClean="0"/>
              <a:t>Fuel and maintenance</a:t>
            </a:r>
          </a:p>
          <a:p>
            <a:pPr lvl="0">
              <a:buFont typeface="Wingdings" pitchFamily="2" charset="2"/>
              <a:buChar char="§"/>
            </a:pPr>
            <a:endParaRPr lang="en-US" sz="2400" b="1" dirty="0" smtClean="0"/>
          </a:p>
        </p:txBody>
      </p:sp>
      <p:pic>
        <p:nvPicPr>
          <p:cNvPr id="7" name="Picture 6" descr="Red ACC Senior Services Logo" title="ACC Senior Services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280" cy="1676400"/>
          </a:xfrm>
          <a:prstGeom prst="rect">
            <a:avLst/>
          </a:prstGeom>
        </p:spPr>
      </p:pic>
      <p:pic>
        <p:nvPicPr>
          <p:cNvPr id="8" name="Picture 7" descr="Lift is down and front door to van is open. Woman standing in doorway of van" title="Woman standing in doorway of ACC Van 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6670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05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ACC Rides Initial Service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86000"/>
            <a:ext cx="32766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Three zip codes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95831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95822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95818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dirty="0" smtClean="0"/>
              <a:t>$1.50 donation</a:t>
            </a:r>
          </a:p>
          <a:p>
            <a:pPr lvl="0">
              <a:buFont typeface="Wingdings" pitchFamily="2" charset="2"/>
              <a:buChar char="§"/>
            </a:pPr>
            <a:endParaRPr lang="en-US" sz="2400" b="1" dirty="0" smtClean="0"/>
          </a:p>
        </p:txBody>
      </p:sp>
      <p:pic>
        <p:nvPicPr>
          <p:cNvPr id="7" name="Picture 6" descr="Red ACC Senior Services Logo" title="ACC Senior Services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281" cy="1676400"/>
          </a:xfrm>
          <a:prstGeom prst="rect">
            <a:avLst/>
          </a:prstGeom>
        </p:spPr>
      </p:pic>
      <p:pic>
        <p:nvPicPr>
          <p:cNvPr id="9" name="Picture 8" descr="Highlighted Zip Code boundaries on map of ACC Rides Service Area" title="Map of ACC Rides Boundarie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447800"/>
            <a:ext cx="3581400" cy="493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d ACC Senior Services Logo" title="ACC Senior Services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281" cy="1676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705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Outreach to Non-English </a:t>
            </a:r>
            <a:br>
              <a:rPr lang="en-US" sz="3600" b="1" dirty="0" smtClean="0"/>
            </a:br>
            <a:r>
              <a:rPr lang="en-US" sz="3600" b="1" dirty="0" smtClean="0"/>
              <a:t>Speaking Community</a:t>
            </a:r>
            <a:endParaRPr lang="en-US" sz="3600" b="1" dirty="0"/>
          </a:p>
        </p:txBody>
      </p:sp>
      <p:pic>
        <p:nvPicPr>
          <p:cNvPr id="12" name="Picture 11" title="Four women riders and driver  standing in front of ACC Rides Va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743200"/>
            <a:ext cx="4496027" cy="2996602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828800"/>
            <a:ext cx="3505200" cy="434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Additional agreement with Paratransit in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year	</a:t>
            </a:r>
          </a:p>
          <a:p>
            <a:r>
              <a:rPr lang="en-US" sz="2400" b="1" dirty="0" smtClean="0"/>
              <a:t>Focused on non-English speaking clients</a:t>
            </a:r>
          </a:p>
          <a:p>
            <a:r>
              <a:rPr lang="en-US" sz="2400" b="1" dirty="0" smtClean="0"/>
              <a:t>ACC Rides made bilingual staff and volunteers available</a:t>
            </a:r>
          </a:p>
          <a:p>
            <a:r>
              <a:rPr lang="en-US" sz="2400" b="1" dirty="0" smtClean="0"/>
              <a:t>Paratransit would cover project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657600" cy="3048000"/>
          </a:xfrm>
        </p:spPr>
        <p:txBody>
          <a:bodyPr>
            <a:noAutofit/>
          </a:bodyPr>
          <a:lstStyle/>
          <a:p>
            <a:pPr lvl="0"/>
            <a:r>
              <a:rPr lang="en-US" sz="2600" b="1" dirty="0" smtClean="0"/>
              <a:t>87 volunteer drivers, driver’s assistants, dispatchers, schedulers and administrative assistants </a:t>
            </a:r>
          </a:p>
          <a:p>
            <a:pPr lvl="0"/>
            <a:r>
              <a:rPr lang="en-US" sz="2600" b="1" dirty="0" smtClean="0"/>
              <a:t>Recruited primarily by word-of-mouth referrals and online</a:t>
            </a:r>
          </a:p>
          <a:p>
            <a:pPr lvl="0"/>
            <a:r>
              <a:rPr lang="en-US" sz="2600" b="1" dirty="0" smtClean="0"/>
              <a:t>Volunteer appreciation luncheon</a:t>
            </a:r>
          </a:p>
        </p:txBody>
      </p:sp>
      <p:pic>
        <p:nvPicPr>
          <p:cNvPr id="8" name="Content Placeholder 7" descr="IMG_2441.JPG" title="Three women and one man standing in front of ACC Rides Van 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3657599" cy="2438400"/>
          </a:xfrm>
        </p:spPr>
      </p:pic>
      <p:pic>
        <p:nvPicPr>
          <p:cNvPr id="10" name="Picture 9" descr="Male Driver opening door for female passenger to enter sedan" title="Man and Woman at ca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267200"/>
            <a:ext cx="304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4471 ACC Logos SS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04800"/>
            <a:ext cx="1143281" cy="1676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4495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ACC Rides Volunteers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6482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Hired using FTA 5310 grant funding</a:t>
            </a:r>
          </a:p>
          <a:p>
            <a:pPr lvl="0"/>
            <a:r>
              <a:rPr lang="en-US" sz="2800" b="1" dirty="0" smtClean="0"/>
              <a:t>Recruits, trains and manages ACC Rides volunteers</a:t>
            </a:r>
          </a:p>
          <a:p>
            <a:pPr lvl="0"/>
            <a:r>
              <a:rPr lang="en-US" sz="2800" b="1" dirty="0" smtClean="0"/>
              <a:t>Continuing education through online seminars and local organizations </a:t>
            </a:r>
            <a:endParaRPr lang="en-US" sz="2800" b="1" dirty="0"/>
          </a:p>
        </p:txBody>
      </p:sp>
      <p:pic>
        <p:nvPicPr>
          <p:cNvPr id="5" name="Picture 4" title="Red ACC Senior Services Center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281" cy="1676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5532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ACC Rides Volunteer Coordinator</a:t>
            </a:r>
            <a:endParaRPr lang="en-US" sz="3600" b="1" dirty="0"/>
          </a:p>
        </p:txBody>
      </p:sp>
      <p:pic>
        <p:nvPicPr>
          <p:cNvPr id="9" name="Picture 8" title="FTA_Logo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524000"/>
            <a:ext cx="1807514" cy="1919115"/>
          </a:xfrm>
          <a:prstGeom prst="rect">
            <a:avLst/>
          </a:prstGeom>
        </p:spPr>
      </p:pic>
      <p:pic>
        <p:nvPicPr>
          <p:cNvPr id="11" name="Picture 10" title="NonProfits_United_Logo_fmMK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733800"/>
            <a:ext cx="2286000" cy="1143000"/>
          </a:xfrm>
          <a:prstGeom prst="rect">
            <a:avLst/>
          </a:prstGeom>
        </p:spPr>
      </p:pic>
      <p:pic>
        <p:nvPicPr>
          <p:cNvPr id="12" name="Picture 11" title="volunteermat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800600"/>
            <a:ext cx="3581400" cy="1428097"/>
          </a:xfrm>
          <a:prstGeom prst="rect">
            <a:avLst/>
          </a:prstGeom>
        </p:spPr>
      </p:pic>
      <p:pic>
        <p:nvPicPr>
          <p:cNvPr id="14" name="Picture 13" title="AlzheimersAsso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1" y="2438400"/>
            <a:ext cx="2209800" cy="776837"/>
          </a:xfrm>
          <a:prstGeom prst="rect">
            <a:avLst/>
          </a:prstGeom>
        </p:spPr>
      </p:pic>
      <p:pic>
        <p:nvPicPr>
          <p:cNvPr id="15" name="Picture 14" descr="dovialogo_transparen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3352800"/>
            <a:ext cx="23368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ACC Rides Awards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447800"/>
            <a:ext cx="4114799" cy="4267199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 smtClean="0"/>
              <a:t>2015 WTS Rosa Parks Diversity Leadership award</a:t>
            </a:r>
          </a:p>
          <a:p>
            <a:r>
              <a:rPr lang="en-US" sz="3500" b="1" dirty="0" smtClean="0"/>
              <a:t>2012 Aging Services of California (now </a:t>
            </a:r>
            <a:r>
              <a:rPr lang="en-US" sz="3500" b="1" dirty="0" err="1" smtClean="0"/>
              <a:t>LeadingAge</a:t>
            </a:r>
            <a:r>
              <a:rPr lang="en-US" sz="3500" b="1" dirty="0" smtClean="0"/>
              <a:t> California) Volunteer of the Year</a:t>
            </a:r>
            <a:r>
              <a:rPr lang="en-US" sz="3500" dirty="0" smtClean="0"/>
              <a:t> </a:t>
            </a:r>
          </a:p>
          <a:p>
            <a:r>
              <a:rPr lang="en-US" sz="3500" b="1" dirty="0" smtClean="0"/>
              <a:t>2009 Heroes in Human Services Award</a:t>
            </a:r>
          </a:p>
          <a:p>
            <a:r>
              <a:rPr lang="en-US" sz="3500" b="1" dirty="0" smtClean="0"/>
              <a:t>2008 Beverly Foundation Star Award </a:t>
            </a:r>
          </a:p>
          <a:p>
            <a:r>
              <a:rPr lang="en-US" sz="3500" b="1" dirty="0" err="1" smtClean="0"/>
              <a:t>Metlife</a:t>
            </a:r>
            <a:r>
              <a:rPr lang="en-US" sz="3500" b="1" dirty="0" smtClean="0"/>
              <a:t> Foundation Older Volunteers Enrich America Award</a:t>
            </a:r>
          </a:p>
          <a:p>
            <a:pPr lvl="0"/>
            <a:endParaRPr lang="en-US" sz="2800" b="1" dirty="0" smtClean="0"/>
          </a:p>
          <a:p>
            <a:pPr lvl="0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descr="14471 ACC Logos S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000" cy="1675989"/>
          </a:xfrm>
          <a:prstGeom prst="rect">
            <a:avLst/>
          </a:prstGeom>
        </p:spPr>
      </p:pic>
      <p:pic>
        <p:nvPicPr>
          <p:cNvPr id="7" name="Picture 6" descr="WTS-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286000"/>
            <a:ext cx="3167063" cy="1222295"/>
          </a:xfrm>
          <a:prstGeom prst="rect">
            <a:avLst/>
          </a:prstGeom>
        </p:spPr>
      </p:pic>
      <p:pic>
        <p:nvPicPr>
          <p:cNvPr id="8" name="Picture 7" descr="LA_FA_Logo_Web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86200"/>
            <a:ext cx="3457160" cy="1013962"/>
          </a:xfrm>
          <a:prstGeom prst="rect">
            <a:avLst/>
          </a:prstGeom>
        </p:spPr>
      </p:pic>
      <p:pic>
        <p:nvPicPr>
          <p:cNvPr id="9" name="Picture 8" descr="MLF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5486400"/>
            <a:ext cx="5602061" cy="85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ACC Rides Today</a:t>
            </a:r>
            <a:endParaRPr lang="en-US" b="1" dirty="0"/>
          </a:p>
        </p:txBody>
      </p:sp>
      <p:pic>
        <p:nvPicPr>
          <p:cNvPr id="7" name="Content Placeholder 6" title="Man exiting ACC Rides Van with Cane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362200"/>
            <a:ext cx="3047899" cy="2285924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371600"/>
            <a:ext cx="4114799" cy="51054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Transportation to senior meal sites, ACC programs, grocery stores, medical appointments &amp; errands</a:t>
            </a:r>
          </a:p>
          <a:p>
            <a:pPr lvl="0"/>
            <a:r>
              <a:rPr lang="en-US" sz="2800" b="1" dirty="0" smtClean="0"/>
              <a:t>High standards for service have resulted in consistent and growing business and volunteer base.</a:t>
            </a:r>
          </a:p>
          <a:p>
            <a:pPr lvl="0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descr="Red ACC Senior Services Center Logo" title="ACC Senior Services Center Log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04800"/>
            <a:ext cx="1143000" cy="1675989"/>
          </a:xfrm>
          <a:prstGeom prst="rect">
            <a:avLst/>
          </a:prstGeom>
        </p:spPr>
      </p:pic>
      <p:pic>
        <p:nvPicPr>
          <p:cNvPr id="9" name="Picture 8" title="ACC Rides Staff (female) opening back car door for woman  passengar. Man and Woman standing in backgroup observing.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4196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086905"/>
            <a:ext cx="9144000" cy="17710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283" y="5080512"/>
            <a:ext cx="8563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Franklin Gothic Medium"/>
              </a:rPr>
              <a:t>Marin County</a:t>
            </a:r>
          </a:p>
        </p:txBody>
      </p:sp>
      <p:pic>
        <p:nvPicPr>
          <p:cNvPr id="3" name="Picture 2" title="Map of California with Marin County highligh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227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ACC Rides Today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524000"/>
            <a:ext cx="4114799" cy="46021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b="1" dirty="0" smtClean="0"/>
              <a:t>Continued support of several organizations</a:t>
            </a:r>
          </a:p>
          <a:p>
            <a:pPr lvl="1"/>
            <a:r>
              <a:rPr lang="en-US" sz="2800" b="1" dirty="0" smtClean="0">
                <a:cs typeface="Arial" pitchFamily="34" charset="0"/>
              </a:rPr>
              <a:t>Agency on Aging/Area 4</a:t>
            </a:r>
          </a:p>
          <a:p>
            <a:pPr lvl="1"/>
            <a:r>
              <a:rPr lang="en-US" sz="2800" b="1" dirty="0" smtClean="0">
                <a:cs typeface="Arial" pitchFamily="34" charset="0"/>
              </a:rPr>
              <a:t>FTA</a:t>
            </a:r>
          </a:p>
          <a:p>
            <a:pPr lvl="1"/>
            <a:r>
              <a:rPr lang="en-US" sz="2800" b="1" dirty="0" smtClean="0">
                <a:cs typeface="Arial" pitchFamily="34" charset="0"/>
              </a:rPr>
              <a:t>Caltrans</a:t>
            </a:r>
          </a:p>
          <a:p>
            <a:pPr lvl="1"/>
            <a:r>
              <a:rPr lang="en-US" sz="2800" b="1" dirty="0" smtClean="0">
                <a:cs typeface="Arial" pitchFamily="34" charset="0"/>
              </a:rPr>
              <a:t>SACOG</a:t>
            </a:r>
          </a:p>
          <a:p>
            <a:pPr lvl="1"/>
            <a:r>
              <a:rPr lang="en-US" sz="2800" b="1" dirty="0" err="1" smtClean="0">
                <a:cs typeface="Arial" pitchFamily="34" charset="0"/>
              </a:rPr>
              <a:t>Teichert</a:t>
            </a:r>
            <a:r>
              <a:rPr lang="en-US" sz="2800" b="1" dirty="0" smtClean="0">
                <a:cs typeface="Arial" pitchFamily="34" charset="0"/>
              </a:rPr>
              <a:t> Foundation</a:t>
            </a:r>
          </a:p>
          <a:p>
            <a:pPr lvl="1"/>
            <a:r>
              <a:rPr lang="en-US" sz="2800" b="1" dirty="0" smtClean="0">
                <a:cs typeface="Arial" pitchFamily="34" charset="0"/>
              </a:rPr>
              <a:t>Paratransit, Inc.</a:t>
            </a:r>
          </a:p>
          <a:p>
            <a:pPr lvl="1"/>
            <a:r>
              <a:rPr lang="en-US" sz="2800" b="1" dirty="0" smtClean="0">
                <a:cs typeface="Arial" pitchFamily="34" charset="0"/>
              </a:rPr>
              <a:t>Ann Land &amp; Bertha </a:t>
            </a:r>
            <a:r>
              <a:rPr lang="en-US" sz="2800" b="1" dirty="0" err="1" smtClean="0">
                <a:cs typeface="Arial" pitchFamily="34" charset="0"/>
              </a:rPr>
              <a:t>Henschel</a:t>
            </a:r>
            <a:r>
              <a:rPr lang="en-US" sz="2800" b="1" dirty="0" smtClean="0">
                <a:cs typeface="Arial" pitchFamily="34" charset="0"/>
              </a:rPr>
              <a:t> Memorial Fund</a:t>
            </a:r>
          </a:p>
          <a:p>
            <a:pPr lvl="1"/>
            <a:endParaRPr lang="en-US" sz="2800" b="1" dirty="0" smtClean="0">
              <a:cs typeface="Arial" pitchFamily="34" charset="0"/>
            </a:endParaRPr>
          </a:p>
          <a:p>
            <a:pPr lvl="0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title="ACC Senior Services Center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000" cy="1675989"/>
          </a:xfrm>
          <a:prstGeom prst="rect">
            <a:avLst/>
          </a:prstGeom>
        </p:spPr>
      </p:pic>
      <p:pic>
        <p:nvPicPr>
          <p:cNvPr id="10" name="Picture 9" descr="A4AA logo-v2.png" title="A4AA logo-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905000"/>
            <a:ext cx="2266950" cy="1276350"/>
          </a:xfrm>
          <a:prstGeom prst="rect">
            <a:avLst/>
          </a:prstGeom>
        </p:spPr>
      </p:pic>
      <p:pic>
        <p:nvPicPr>
          <p:cNvPr id="11" name="Picture 10" title="Caltrans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505200"/>
            <a:ext cx="1811519" cy="1447800"/>
          </a:xfrm>
          <a:prstGeom prst="rect">
            <a:avLst/>
          </a:prstGeom>
        </p:spPr>
      </p:pic>
      <p:pic>
        <p:nvPicPr>
          <p:cNvPr id="12" name="Picture 11" title="SACO Logo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124200"/>
            <a:ext cx="1872540" cy="1286156"/>
          </a:xfrm>
          <a:prstGeom prst="rect">
            <a:avLst/>
          </a:prstGeom>
        </p:spPr>
      </p:pic>
      <p:pic>
        <p:nvPicPr>
          <p:cNvPr id="13" name="Picture 12" title="Teichert-Foundation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724400"/>
            <a:ext cx="926592" cy="813816"/>
          </a:xfrm>
          <a:prstGeom prst="rect">
            <a:avLst/>
          </a:prstGeom>
        </p:spPr>
      </p:pic>
      <p:pic>
        <p:nvPicPr>
          <p:cNvPr id="14" name="Picture 13" title="paratransit logo-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5257800"/>
            <a:ext cx="275272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ACC Rides Today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905001"/>
            <a:ext cx="4114799" cy="4038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b="1" dirty="0" smtClean="0"/>
              <a:t>Over 40,000 one-way rides annually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87 active volunteers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14 full-time staff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16 vehicles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Nine zip code service area, and Delta region communities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$5.00 donation per ride</a:t>
            </a:r>
          </a:p>
          <a:p>
            <a:pPr lvl="0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title="ACC Senior Services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799"/>
            <a:ext cx="1143000" cy="1675989"/>
          </a:xfrm>
          <a:prstGeom prst="rect">
            <a:avLst/>
          </a:prstGeom>
        </p:spPr>
      </p:pic>
      <p:pic>
        <p:nvPicPr>
          <p:cNvPr id="15" name="Picture 14" title="Rides Map with nine zipcode boundarie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133600"/>
            <a:ext cx="4038600" cy="429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en-US" b="1" dirty="0" smtClean="0"/>
              <a:t>ACC Rides Tomorrow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676400"/>
            <a:ext cx="4114799" cy="4648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b="1" dirty="0" smtClean="0"/>
              <a:t>Four new ADA minivans in 2017</a:t>
            </a:r>
          </a:p>
          <a:p>
            <a:pPr lvl="0"/>
            <a:r>
              <a:rPr lang="en-US" sz="2800" b="1" dirty="0" smtClean="0"/>
              <a:t>Paratransit vehicle upgrades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Planned service expansion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Upgrade of current scheduling and CRM system</a:t>
            </a:r>
          </a:p>
          <a:p>
            <a:pPr lvl="0"/>
            <a:r>
              <a:rPr lang="en-US" sz="2800" b="1" dirty="0" smtClean="0">
                <a:cs typeface="Arial" pitchFamily="34" charset="0"/>
              </a:rPr>
              <a:t>Continue current funding and in-kind support, and efforts to secure new sources</a:t>
            </a:r>
          </a:p>
          <a:p>
            <a:pPr lvl="0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 title="ACC Senior Services Center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1143000" cy="1675989"/>
          </a:xfrm>
          <a:prstGeom prst="rect">
            <a:avLst/>
          </a:prstGeom>
        </p:spPr>
      </p:pic>
      <p:pic>
        <p:nvPicPr>
          <p:cNvPr id="8" name="Picture 7" title="Stock Wheelchair van photo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514600"/>
            <a:ext cx="3272751" cy="1535556"/>
          </a:xfrm>
          <a:prstGeom prst="rect">
            <a:avLst/>
          </a:prstGeom>
        </p:spPr>
      </p:pic>
      <p:pic>
        <p:nvPicPr>
          <p:cNvPr id="9" name="Picture 8" title="trapez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429000" cy="113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 Rides</a:t>
            </a:r>
            <a:br>
              <a:rPr lang="en-US" b="1" dirty="0" smtClean="0"/>
            </a:br>
            <a:r>
              <a:rPr lang="en-US" b="1" dirty="0" smtClean="0"/>
              <a:t>Transportation Services</a:t>
            </a:r>
            <a:endParaRPr lang="en-US" b="1" dirty="0"/>
          </a:p>
        </p:txBody>
      </p:sp>
      <p:pic>
        <p:nvPicPr>
          <p:cNvPr id="5" name="Picture 4" title="ACC Senior Services Center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1631717" cy="23925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2057400"/>
            <a:ext cx="495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ACC Rides/ACC Senior Services</a:t>
            </a:r>
          </a:p>
          <a:p>
            <a:pPr algn="ctr"/>
            <a:r>
              <a:rPr lang="en-US" sz="2200" b="1" dirty="0" smtClean="0">
                <a:latin typeface="+mn-lt"/>
              </a:rPr>
              <a:t>7334 Park City Drive</a:t>
            </a:r>
          </a:p>
          <a:p>
            <a:pPr algn="ctr"/>
            <a:r>
              <a:rPr lang="en-US" sz="2200" b="1" dirty="0" smtClean="0">
                <a:latin typeface="+mn-lt"/>
              </a:rPr>
              <a:t>Sacramento, CA 95831</a:t>
            </a:r>
          </a:p>
          <a:p>
            <a:pPr algn="ctr"/>
            <a:r>
              <a:rPr lang="en-US" sz="2200" b="1" dirty="0" smtClean="0">
                <a:latin typeface="+mn-lt"/>
              </a:rPr>
              <a:t>Telephone: (916)393-9026</a:t>
            </a:r>
          </a:p>
          <a:p>
            <a:pPr algn="ctr"/>
            <a:r>
              <a:rPr lang="en-US" sz="2200" b="1" dirty="0" smtClean="0">
                <a:latin typeface="+mn-lt"/>
              </a:rPr>
              <a:t>Fax: (916)393-9128</a:t>
            </a:r>
          </a:p>
          <a:p>
            <a:pPr algn="ctr"/>
            <a:r>
              <a:rPr lang="en-US" sz="2200" b="1" dirty="0" smtClean="0">
                <a:latin typeface="+mn-lt"/>
              </a:rPr>
              <a:t>Email: rides@accsv.org</a:t>
            </a:r>
          </a:p>
          <a:p>
            <a:pPr algn="ctr"/>
            <a:r>
              <a:rPr lang="en-US" sz="2200" b="1" dirty="0" smtClean="0">
                <a:latin typeface="+mn-lt"/>
              </a:rPr>
              <a:t>Web: www.accsv.org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724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www.facebook.com/accsv</a:t>
            </a:r>
            <a:endParaRPr lang="en-US" dirty="0">
              <a:latin typeface="+mn-lt"/>
            </a:endParaRPr>
          </a:p>
        </p:txBody>
      </p:sp>
      <p:pic>
        <p:nvPicPr>
          <p:cNvPr id="13" name="Picture 12" title="facebook-icon-preview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572000"/>
            <a:ext cx="762000" cy="762000"/>
          </a:xfrm>
          <a:prstGeom prst="rect">
            <a:avLst/>
          </a:prstGeom>
        </p:spPr>
      </p:pic>
      <p:pic>
        <p:nvPicPr>
          <p:cNvPr id="14" name="Picture 13" title="Twitter_bird_logo_2012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5334000"/>
            <a:ext cx="533400" cy="433837"/>
          </a:xfrm>
          <a:prstGeom prst="rect">
            <a:avLst/>
          </a:prstGeom>
        </p:spPr>
      </p:pic>
      <p:pic>
        <p:nvPicPr>
          <p:cNvPr id="15" name="Picture 14" title="YouTube-logo-full_c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5638800"/>
            <a:ext cx="1599615" cy="9953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71800" y="5334000"/>
            <a:ext cx="3715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www.twitter.com/ACCSeniorSvcs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5943600"/>
            <a:ext cx="4616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www.youtube.com/user/accseniorservices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086905"/>
            <a:ext cx="9144000" cy="17710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 title="Golden Gate Bridge and map of Marin County circled"/>
          <p:cNvGrpSpPr/>
          <p:nvPr/>
        </p:nvGrpSpPr>
        <p:grpSpPr>
          <a:xfrm>
            <a:off x="0" y="0"/>
            <a:ext cx="9140274" cy="5143500"/>
            <a:chOff x="0" y="0"/>
            <a:chExt cx="9140274" cy="5143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51435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146" y="0"/>
              <a:ext cx="5162128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6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086905"/>
            <a:ext cx="9144000" cy="17710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484" y="5136712"/>
            <a:ext cx="856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Franklin Gothic Medium"/>
              </a:rPr>
              <a:t>Marin County Demographics</a:t>
            </a:r>
          </a:p>
        </p:txBody>
      </p:sp>
      <p:graphicFrame>
        <p:nvGraphicFramePr>
          <p:cNvPr id="5" name="Chart 4" title="Demographic chart - Decline in ages 0- 19 and increase in ages 60 and older. From 2010 - 20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659"/>
              </p:ext>
            </p:extLst>
          </p:nvPr>
        </p:nvGraphicFramePr>
        <p:xfrm>
          <a:off x="1431347" y="872317"/>
          <a:ext cx="611505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5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lue rectangle"/>
          <p:cNvSpPr/>
          <p:nvPr/>
        </p:nvSpPr>
        <p:spPr>
          <a:xfrm>
            <a:off x="0" y="5086905"/>
            <a:ext cx="9144000" cy="17710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283" y="5080512"/>
            <a:ext cx="8563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Franklin Gothic Medium"/>
              </a:rPr>
              <a:t>Marin County Aging and Adult Services 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183141" y="464547"/>
            <a:ext cx="3179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Sample Programs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Assisted Transportation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Case Management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Chore Services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Home Delivered Meals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Congregate Meals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Family Caregiver Support</a:t>
            </a:r>
          </a:p>
        </p:txBody>
      </p:sp>
      <p:pic>
        <p:nvPicPr>
          <p:cNvPr id="8" name="Picture 2" descr="C57A3070" title="Man helping woman out of back of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18324" b="723"/>
          <a:stretch>
            <a:fillRect/>
          </a:stretch>
        </p:blipFill>
        <p:spPr bwMode="auto">
          <a:xfrm>
            <a:off x="3362237" y="43633"/>
            <a:ext cx="5213452" cy="504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B.C .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Before Collaboration)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54540"/>
            <a:ext cx="7886700" cy="2281918"/>
          </a:xfrm>
        </p:spPr>
        <p:txBody>
          <a:bodyPr/>
          <a:lstStyle/>
          <a:p>
            <a:r>
              <a:rPr lang="en-US" dirty="0"/>
              <a:t>Planning Separately – No Coordination</a:t>
            </a:r>
          </a:p>
          <a:p>
            <a:r>
              <a:rPr lang="en-US" dirty="0"/>
              <a:t>AAA Needs Assessment Surveys – Transportation in the top 5 identified needs</a:t>
            </a:r>
          </a:p>
          <a:p>
            <a:r>
              <a:rPr lang="en-US" dirty="0"/>
              <a:t>Only services – Fixed Route and Paratransit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title="Umbrella with Marin Access logo and "/>
          <p:cNvGrpSpPr/>
          <p:nvPr/>
        </p:nvGrpSpPr>
        <p:grpSpPr>
          <a:xfrm>
            <a:off x="1054032" y="29440"/>
            <a:ext cx="7023757" cy="4921110"/>
            <a:chOff x="1169446" y="96853"/>
            <a:chExt cx="7023757" cy="4921110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43655" l="0" r="100000">
                          <a14:foregroundMark x1="49476" y1="40102" x2="49476" y2="40102"/>
                          <a14:foregroundMark x1="49738" y1="41371" x2="50000" y2="35787"/>
                          <a14:foregroundMark x1="50262" y1="40355" x2="49476" y2="434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79"/>
            <a:stretch/>
          </p:blipFill>
          <p:spPr bwMode="auto">
            <a:xfrm>
              <a:off x="1212198" y="96853"/>
              <a:ext cx="6950431" cy="3105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https://www.wpclipart.com/clothes/accessories/umbrella/umbrella_color/umbrella_gree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096" b="99746" l="9948" r="89791">
                          <a14:foregroundMark x1="50000" y1="73604" x2="49476" y2="819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492"/>
            <a:stretch/>
          </p:blipFill>
          <p:spPr bwMode="auto">
            <a:xfrm>
              <a:off x="1218639" y="3130685"/>
              <a:ext cx="6902712" cy="1887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0"/>
            <p:cNvSpPr txBox="1"/>
            <p:nvPr/>
          </p:nvSpPr>
          <p:spPr>
            <a:xfrm>
              <a:off x="1169446" y="1962369"/>
              <a:ext cx="7023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Garamond" panose="02020404030301010803" pitchFamily="18" charset="0"/>
                </a:rPr>
                <a:t>Transportation Programs &amp; Services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Garamond" panose="02020404030301010803" pitchFamily="18" charset="0"/>
                </a:rPr>
                <a:t> for Seniors &amp; People with Disabilities</a:t>
              </a: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276" y="1078523"/>
              <a:ext cx="2743200" cy="88463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blue rectangle"/>
          <p:cNvSpPr/>
          <p:nvPr/>
        </p:nvSpPr>
        <p:spPr>
          <a:xfrm>
            <a:off x="0" y="5086905"/>
            <a:ext cx="9144000" cy="177109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8" name="business puzzles"/>
          <p:cNvSpPr txBox="1"/>
          <p:nvPr/>
        </p:nvSpPr>
        <p:spPr>
          <a:xfrm>
            <a:off x="290283" y="5080512"/>
            <a:ext cx="8563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latin typeface="Franklin Gothic Medium"/>
              </a:rPr>
              <a:t>Marin Access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Franklin Gothic Medium"/>
              </a:rPr>
              <a:t>A program of Marin Transit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350955" y="3697987"/>
            <a:ext cx="27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Travel Navigators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148984" y="3093929"/>
            <a:ext cx="317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Marin Catch-A-Ride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4837466" y="3776093"/>
            <a:ext cx="428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STAR and TRIP Volunteer Driver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5012573" y="3063272"/>
            <a:ext cx="364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Marin Access Paratransit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919378" y="4308726"/>
            <a:ext cx="231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Travel Training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5121503" y="4400785"/>
            <a:ext cx="388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Carepool</a:t>
            </a: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 Volunteer Driver</a:t>
            </a:r>
          </a:p>
        </p:txBody>
      </p:sp>
    </p:spTree>
    <p:extLst>
      <p:ext uri="{BB962C8B-B14F-4D97-AF65-F5344CB8AC3E}">
        <p14:creationId xmlns:p14="http://schemas.microsoft.com/office/powerpoint/2010/main" val="40249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ray rectangle"/>
          <p:cNvSpPr/>
          <p:nvPr/>
        </p:nvSpPr>
        <p:spPr>
          <a:xfrm>
            <a:off x="0" y="5565791"/>
            <a:ext cx="9144000" cy="1292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your text goes here"/>
          <p:cNvSpPr txBox="1"/>
          <p:nvPr/>
        </p:nvSpPr>
        <p:spPr>
          <a:xfrm>
            <a:off x="175569" y="396383"/>
            <a:ext cx="252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Planning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 </a:t>
            </a:r>
          </a:p>
        </p:txBody>
      </p:sp>
      <p:sp>
        <p:nvSpPr>
          <p:cNvPr id="35" name="your text goes here"/>
          <p:cNvSpPr txBox="1"/>
          <p:nvPr/>
        </p:nvSpPr>
        <p:spPr>
          <a:xfrm>
            <a:off x="116378" y="1731126"/>
            <a:ext cx="264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Implementing  </a:t>
            </a:r>
          </a:p>
        </p:txBody>
      </p:sp>
      <p:sp>
        <p:nvSpPr>
          <p:cNvPr id="36" name="your text goes here"/>
          <p:cNvSpPr txBox="1"/>
          <p:nvPr/>
        </p:nvSpPr>
        <p:spPr>
          <a:xfrm>
            <a:off x="241069" y="2983478"/>
            <a:ext cx="2520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Sustaining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Medium"/>
              </a:rPr>
              <a:t>(on-going)</a:t>
            </a:r>
          </a:p>
        </p:txBody>
      </p:sp>
      <p:sp>
        <p:nvSpPr>
          <p:cNvPr id="26" name="blue puzzle piece"/>
          <p:cNvSpPr>
            <a:spLocks noEditPoints="1"/>
          </p:cNvSpPr>
          <p:nvPr/>
        </p:nvSpPr>
        <p:spPr bwMode="auto">
          <a:xfrm>
            <a:off x="5250893" y="1122990"/>
            <a:ext cx="2529715" cy="4036871"/>
          </a:xfrm>
          <a:custGeom>
            <a:avLst/>
            <a:gdLst>
              <a:gd name="T0" fmla="*/ 858 w 1002"/>
              <a:gd name="T1" fmla="*/ 587 h 1598"/>
              <a:gd name="T2" fmla="*/ 877 w 1002"/>
              <a:gd name="T3" fmla="*/ 542 h 1598"/>
              <a:gd name="T4" fmla="*/ 939 w 1002"/>
              <a:gd name="T5" fmla="*/ 578 h 1598"/>
              <a:gd name="T6" fmla="*/ 1002 w 1002"/>
              <a:gd name="T7" fmla="*/ 515 h 1598"/>
              <a:gd name="T8" fmla="*/ 939 w 1002"/>
              <a:gd name="T9" fmla="*/ 452 h 1598"/>
              <a:gd name="T10" fmla="*/ 877 w 1002"/>
              <a:gd name="T11" fmla="*/ 488 h 1598"/>
              <a:gd name="T12" fmla="*/ 858 w 1002"/>
              <a:gd name="T13" fmla="*/ 443 h 1598"/>
              <a:gd name="T14" fmla="*/ 858 w 1002"/>
              <a:gd name="T15" fmla="*/ 368 h 1598"/>
              <a:gd name="T16" fmla="*/ 858 w 1002"/>
              <a:gd name="T17" fmla="*/ 300 h 1598"/>
              <a:gd name="T18" fmla="*/ 814 w 1002"/>
              <a:gd name="T19" fmla="*/ 300 h 1598"/>
              <a:gd name="T20" fmla="*/ 814 w 1002"/>
              <a:gd name="T21" fmla="*/ 59 h 1598"/>
              <a:gd name="T22" fmla="*/ 755 w 1002"/>
              <a:gd name="T23" fmla="*/ 0 h 1598"/>
              <a:gd name="T24" fmla="*/ 104 w 1002"/>
              <a:gd name="T25" fmla="*/ 0 h 1598"/>
              <a:gd name="T26" fmla="*/ 46 w 1002"/>
              <a:gd name="T27" fmla="*/ 59 h 1598"/>
              <a:gd name="T28" fmla="*/ 46 w 1002"/>
              <a:gd name="T29" fmla="*/ 300 h 1598"/>
              <a:gd name="T30" fmla="*/ 2 w 1002"/>
              <a:gd name="T31" fmla="*/ 300 h 1598"/>
              <a:gd name="T32" fmla="*/ 2 w 1002"/>
              <a:gd name="T33" fmla="*/ 1215 h 1598"/>
              <a:gd name="T34" fmla="*/ 2 w 1002"/>
              <a:gd name="T35" fmla="*/ 1311 h 1598"/>
              <a:gd name="T36" fmla="*/ 21 w 1002"/>
              <a:gd name="T37" fmla="*/ 1356 h 1598"/>
              <a:gd name="T38" fmla="*/ 84 w 1002"/>
              <a:gd name="T39" fmla="*/ 1320 h 1598"/>
              <a:gd name="T40" fmla="*/ 147 w 1002"/>
              <a:gd name="T41" fmla="*/ 1383 h 1598"/>
              <a:gd name="T42" fmla="*/ 84 w 1002"/>
              <a:gd name="T43" fmla="*/ 1446 h 1598"/>
              <a:gd name="T44" fmla="*/ 21 w 1002"/>
              <a:gd name="T45" fmla="*/ 1410 h 1598"/>
              <a:gd name="T46" fmla="*/ 2 w 1002"/>
              <a:gd name="T47" fmla="*/ 1455 h 1598"/>
              <a:gd name="T48" fmla="*/ 2 w 1002"/>
              <a:gd name="T49" fmla="*/ 1531 h 1598"/>
              <a:gd name="T50" fmla="*/ 2 w 1002"/>
              <a:gd name="T51" fmla="*/ 1598 h 1598"/>
              <a:gd name="T52" fmla="*/ 858 w 1002"/>
              <a:gd name="T53" fmla="*/ 1598 h 1598"/>
              <a:gd name="T54" fmla="*/ 858 w 1002"/>
              <a:gd name="T55" fmla="*/ 708 h 1598"/>
              <a:gd name="T56" fmla="*/ 858 w 1002"/>
              <a:gd name="T57" fmla="*/ 587 h 1598"/>
              <a:gd name="T58" fmla="*/ 708 w 1002"/>
              <a:gd name="T59" fmla="*/ 300 h 1598"/>
              <a:gd name="T60" fmla="*/ 152 w 1002"/>
              <a:gd name="T61" fmla="*/ 300 h 1598"/>
              <a:gd name="T62" fmla="*/ 152 w 1002"/>
              <a:gd name="T63" fmla="*/ 140 h 1598"/>
              <a:gd name="T64" fmla="*/ 181 w 1002"/>
              <a:gd name="T65" fmla="*/ 111 h 1598"/>
              <a:gd name="T66" fmla="*/ 679 w 1002"/>
              <a:gd name="T67" fmla="*/ 111 h 1598"/>
              <a:gd name="T68" fmla="*/ 708 w 1002"/>
              <a:gd name="T69" fmla="*/ 140 h 1598"/>
              <a:gd name="T70" fmla="*/ 708 w 1002"/>
              <a:gd name="T71" fmla="*/ 300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2" h="1598">
                <a:moveTo>
                  <a:pt x="858" y="587"/>
                </a:moveTo>
                <a:cubicBezTo>
                  <a:pt x="858" y="587"/>
                  <a:pt x="855" y="542"/>
                  <a:pt x="877" y="542"/>
                </a:cubicBezTo>
                <a:cubicBezTo>
                  <a:pt x="897" y="542"/>
                  <a:pt x="895" y="578"/>
                  <a:pt x="939" y="578"/>
                </a:cubicBezTo>
                <a:cubicBezTo>
                  <a:pt x="974" y="578"/>
                  <a:pt x="1002" y="549"/>
                  <a:pt x="1002" y="515"/>
                </a:cubicBezTo>
                <a:cubicBezTo>
                  <a:pt x="1002" y="480"/>
                  <a:pt x="974" y="452"/>
                  <a:pt x="939" y="452"/>
                </a:cubicBezTo>
                <a:cubicBezTo>
                  <a:pt x="895" y="452"/>
                  <a:pt x="897" y="488"/>
                  <a:pt x="877" y="488"/>
                </a:cubicBezTo>
                <a:cubicBezTo>
                  <a:pt x="855" y="488"/>
                  <a:pt x="858" y="443"/>
                  <a:pt x="858" y="443"/>
                </a:cubicBezTo>
                <a:cubicBezTo>
                  <a:pt x="858" y="368"/>
                  <a:pt x="858" y="368"/>
                  <a:pt x="858" y="368"/>
                </a:cubicBezTo>
                <a:cubicBezTo>
                  <a:pt x="858" y="300"/>
                  <a:pt x="858" y="300"/>
                  <a:pt x="858" y="300"/>
                </a:cubicBezTo>
                <a:cubicBezTo>
                  <a:pt x="814" y="300"/>
                  <a:pt x="814" y="300"/>
                  <a:pt x="814" y="300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27"/>
                  <a:pt x="788" y="0"/>
                  <a:pt x="75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72" y="0"/>
                  <a:pt x="46" y="27"/>
                  <a:pt x="46" y="59"/>
                </a:cubicBezTo>
                <a:cubicBezTo>
                  <a:pt x="46" y="300"/>
                  <a:pt x="46" y="300"/>
                  <a:pt x="46" y="300"/>
                </a:cubicBezTo>
                <a:cubicBezTo>
                  <a:pt x="2" y="300"/>
                  <a:pt x="2" y="300"/>
                  <a:pt x="2" y="300"/>
                </a:cubicBezTo>
                <a:cubicBezTo>
                  <a:pt x="2" y="1215"/>
                  <a:pt x="2" y="1215"/>
                  <a:pt x="2" y="1215"/>
                </a:cubicBezTo>
                <a:cubicBezTo>
                  <a:pt x="2" y="1311"/>
                  <a:pt x="2" y="1311"/>
                  <a:pt x="2" y="1311"/>
                </a:cubicBezTo>
                <a:cubicBezTo>
                  <a:pt x="2" y="1311"/>
                  <a:pt x="0" y="1356"/>
                  <a:pt x="21" y="1356"/>
                </a:cubicBezTo>
                <a:cubicBezTo>
                  <a:pt x="42" y="1356"/>
                  <a:pt x="40" y="1320"/>
                  <a:pt x="84" y="1320"/>
                </a:cubicBezTo>
                <a:cubicBezTo>
                  <a:pt x="119" y="1320"/>
                  <a:pt x="147" y="1348"/>
                  <a:pt x="147" y="1383"/>
                </a:cubicBezTo>
                <a:cubicBezTo>
                  <a:pt x="147" y="1418"/>
                  <a:pt x="119" y="1446"/>
                  <a:pt x="84" y="1446"/>
                </a:cubicBezTo>
                <a:cubicBezTo>
                  <a:pt x="40" y="1446"/>
                  <a:pt x="42" y="1410"/>
                  <a:pt x="21" y="1410"/>
                </a:cubicBezTo>
                <a:cubicBezTo>
                  <a:pt x="0" y="1410"/>
                  <a:pt x="2" y="1455"/>
                  <a:pt x="2" y="1455"/>
                </a:cubicBezTo>
                <a:cubicBezTo>
                  <a:pt x="2" y="1531"/>
                  <a:pt x="2" y="1531"/>
                  <a:pt x="2" y="1531"/>
                </a:cubicBezTo>
                <a:cubicBezTo>
                  <a:pt x="2" y="1598"/>
                  <a:pt x="2" y="1598"/>
                  <a:pt x="2" y="1598"/>
                </a:cubicBezTo>
                <a:cubicBezTo>
                  <a:pt x="858" y="1598"/>
                  <a:pt x="858" y="1598"/>
                  <a:pt x="858" y="1598"/>
                </a:cubicBezTo>
                <a:cubicBezTo>
                  <a:pt x="858" y="708"/>
                  <a:pt x="858" y="708"/>
                  <a:pt x="858" y="708"/>
                </a:cubicBezTo>
                <a:lnTo>
                  <a:pt x="858" y="587"/>
                </a:lnTo>
                <a:close/>
                <a:moveTo>
                  <a:pt x="708" y="300"/>
                </a:moveTo>
                <a:cubicBezTo>
                  <a:pt x="152" y="300"/>
                  <a:pt x="152" y="300"/>
                  <a:pt x="152" y="30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2" y="124"/>
                  <a:pt x="165" y="111"/>
                  <a:pt x="181" y="111"/>
                </a:cubicBezTo>
                <a:cubicBezTo>
                  <a:pt x="679" y="111"/>
                  <a:pt x="679" y="111"/>
                  <a:pt x="679" y="111"/>
                </a:cubicBezTo>
                <a:cubicBezTo>
                  <a:pt x="695" y="111"/>
                  <a:pt x="708" y="124"/>
                  <a:pt x="708" y="140"/>
                </a:cubicBezTo>
                <a:lnTo>
                  <a:pt x="708" y="3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7" name="blue puzzle piece"/>
          <p:cNvSpPr>
            <a:spLocks/>
          </p:cNvSpPr>
          <p:nvPr/>
        </p:nvSpPr>
        <p:spPr bwMode="auto">
          <a:xfrm>
            <a:off x="7409156" y="1880837"/>
            <a:ext cx="1561593" cy="3279024"/>
          </a:xfrm>
          <a:custGeom>
            <a:avLst/>
            <a:gdLst>
              <a:gd name="T0" fmla="*/ 3 w 618"/>
              <a:gd name="T1" fmla="*/ 1298 h 1298"/>
              <a:gd name="T2" fmla="*/ 402 w 618"/>
              <a:gd name="T3" fmla="*/ 1298 h 1298"/>
              <a:gd name="T4" fmla="*/ 618 w 618"/>
              <a:gd name="T5" fmla="*/ 1082 h 1298"/>
              <a:gd name="T6" fmla="*/ 618 w 618"/>
              <a:gd name="T7" fmla="*/ 216 h 1298"/>
              <a:gd name="T8" fmla="*/ 402 w 618"/>
              <a:gd name="T9" fmla="*/ 0 h 1298"/>
              <a:gd name="T10" fmla="*/ 3 w 618"/>
              <a:gd name="T11" fmla="*/ 0 h 1298"/>
              <a:gd name="T12" fmla="*/ 3 w 618"/>
              <a:gd name="T13" fmla="*/ 143 h 1298"/>
              <a:gd name="T14" fmla="*/ 22 w 618"/>
              <a:gd name="T15" fmla="*/ 188 h 1298"/>
              <a:gd name="T16" fmla="*/ 84 w 618"/>
              <a:gd name="T17" fmla="*/ 152 h 1298"/>
              <a:gd name="T18" fmla="*/ 147 w 618"/>
              <a:gd name="T19" fmla="*/ 215 h 1298"/>
              <a:gd name="T20" fmla="*/ 84 w 618"/>
              <a:gd name="T21" fmla="*/ 278 h 1298"/>
              <a:gd name="T22" fmla="*/ 22 w 618"/>
              <a:gd name="T23" fmla="*/ 242 h 1298"/>
              <a:gd name="T24" fmla="*/ 3 w 618"/>
              <a:gd name="T25" fmla="*/ 287 h 1298"/>
              <a:gd name="T26" fmla="*/ 3 w 618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8" h="1298">
                <a:moveTo>
                  <a:pt x="3" y="1298"/>
                </a:moveTo>
                <a:cubicBezTo>
                  <a:pt x="402" y="1298"/>
                  <a:pt x="402" y="1298"/>
                  <a:pt x="402" y="1298"/>
                </a:cubicBezTo>
                <a:cubicBezTo>
                  <a:pt x="521" y="1298"/>
                  <a:pt x="618" y="1201"/>
                  <a:pt x="618" y="1082"/>
                </a:cubicBezTo>
                <a:cubicBezTo>
                  <a:pt x="618" y="216"/>
                  <a:pt x="618" y="216"/>
                  <a:pt x="618" y="216"/>
                </a:cubicBezTo>
                <a:cubicBezTo>
                  <a:pt x="618" y="97"/>
                  <a:pt x="521" y="0"/>
                  <a:pt x="40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43"/>
                  <a:pt x="3" y="143"/>
                  <a:pt x="3" y="143"/>
                </a:cubicBezTo>
                <a:cubicBezTo>
                  <a:pt x="3" y="143"/>
                  <a:pt x="0" y="188"/>
                  <a:pt x="22" y="188"/>
                </a:cubicBezTo>
                <a:cubicBezTo>
                  <a:pt x="42" y="188"/>
                  <a:pt x="40" y="152"/>
                  <a:pt x="84" y="152"/>
                </a:cubicBezTo>
                <a:cubicBezTo>
                  <a:pt x="119" y="152"/>
                  <a:pt x="147" y="180"/>
                  <a:pt x="147" y="215"/>
                </a:cubicBezTo>
                <a:cubicBezTo>
                  <a:pt x="147" y="249"/>
                  <a:pt x="119" y="278"/>
                  <a:pt x="84" y="278"/>
                </a:cubicBezTo>
                <a:cubicBezTo>
                  <a:pt x="40" y="278"/>
                  <a:pt x="42" y="242"/>
                  <a:pt x="22" y="242"/>
                </a:cubicBezTo>
                <a:cubicBezTo>
                  <a:pt x="0" y="242"/>
                  <a:pt x="3" y="287"/>
                  <a:pt x="3" y="287"/>
                </a:cubicBezTo>
                <a:lnTo>
                  <a:pt x="3" y="1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8" name="blue puzzle piece"/>
          <p:cNvSpPr>
            <a:spLocks/>
          </p:cNvSpPr>
          <p:nvPr/>
        </p:nvSpPr>
        <p:spPr bwMode="auto">
          <a:xfrm>
            <a:off x="3702109" y="1880837"/>
            <a:ext cx="1919168" cy="3279024"/>
          </a:xfrm>
          <a:custGeom>
            <a:avLst/>
            <a:gdLst>
              <a:gd name="T0" fmla="*/ 615 w 760"/>
              <a:gd name="T1" fmla="*/ 1298 h 1298"/>
              <a:gd name="T2" fmla="*/ 216 w 760"/>
              <a:gd name="T3" fmla="*/ 1298 h 1298"/>
              <a:gd name="T4" fmla="*/ 0 w 760"/>
              <a:gd name="T5" fmla="*/ 1082 h 1298"/>
              <a:gd name="T6" fmla="*/ 0 w 760"/>
              <a:gd name="T7" fmla="*/ 216 h 1298"/>
              <a:gd name="T8" fmla="*/ 216 w 760"/>
              <a:gd name="T9" fmla="*/ 0 h 1298"/>
              <a:gd name="T10" fmla="*/ 615 w 760"/>
              <a:gd name="T11" fmla="*/ 0 h 1298"/>
              <a:gd name="T12" fmla="*/ 615 w 760"/>
              <a:gd name="T13" fmla="*/ 1011 h 1298"/>
              <a:gd name="T14" fmla="*/ 634 w 760"/>
              <a:gd name="T15" fmla="*/ 1056 h 1298"/>
              <a:gd name="T16" fmla="*/ 697 w 760"/>
              <a:gd name="T17" fmla="*/ 1020 h 1298"/>
              <a:gd name="T18" fmla="*/ 760 w 760"/>
              <a:gd name="T19" fmla="*/ 1083 h 1298"/>
              <a:gd name="T20" fmla="*/ 697 w 760"/>
              <a:gd name="T21" fmla="*/ 1146 h 1298"/>
              <a:gd name="T22" fmla="*/ 634 w 760"/>
              <a:gd name="T23" fmla="*/ 1110 h 1298"/>
              <a:gd name="T24" fmla="*/ 615 w 760"/>
              <a:gd name="T25" fmla="*/ 1155 h 1298"/>
              <a:gd name="T26" fmla="*/ 615 w 760"/>
              <a:gd name="T2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0" h="1298">
                <a:moveTo>
                  <a:pt x="615" y="1298"/>
                </a:moveTo>
                <a:cubicBezTo>
                  <a:pt x="216" y="1298"/>
                  <a:pt x="216" y="1298"/>
                  <a:pt x="216" y="1298"/>
                </a:cubicBezTo>
                <a:cubicBezTo>
                  <a:pt x="97" y="1298"/>
                  <a:pt x="0" y="1201"/>
                  <a:pt x="0" y="10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97"/>
                  <a:pt x="97" y="0"/>
                  <a:pt x="216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15" y="1011"/>
                  <a:pt x="615" y="1011"/>
                  <a:pt x="615" y="1011"/>
                </a:cubicBezTo>
                <a:cubicBezTo>
                  <a:pt x="615" y="1011"/>
                  <a:pt x="613" y="1056"/>
                  <a:pt x="634" y="1056"/>
                </a:cubicBezTo>
                <a:cubicBezTo>
                  <a:pt x="655" y="1056"/>
                  <a:pt x="653" y="1020"/>
                  <a:pt x="697" y="1020"/>
                </a:cubicBezTo>
                <a:cubicBezTo>
                  <a:pt x="732" y="1020"/>
                  <a:pt x="760" y="1048"/>
                  <a:pt x="760" y="1083"/>
                </a:cubicBezTo>
                <a:cubicBezTo>
                  <a:pt x="760" y="1118"/>
                  <a:pt x="732" y="1146"/>
                  <a:pt x="697" y="1146"/>
                </a:cubicBezTo>
                <a:cubicBezTo>
                  <a:pt x="653" y="1146"/>
                  <a:pt x="655" y="1110"/>
                  <a:pt x="634" y="1110"/>
                </a:cubicBezTo>
                <a:cubicBezTo>
                  <a:pt x="613" y="1110"/>
                  <a:pt x="615" y="1155"/>
                  <a:pt x="615" y="1155"/>
                </a:cubicBezTo>
                <a:lnTo>
                  <a:pt x="615" y="12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43" name="connector"/>
          <p:cNvCxnSpPr/>
          <p:nvPr/>
        </p:nvCxnSpPr>
        <p:spPr>
          <a:xfrm>
            <a:off x="2761690" y="686489"/>
            <a:ext cx="5605525" cy="2220436"/>
          </a:xfrm>
          <a:prstGeom prst="bentConnector3">
            <a:avLst>
              <a:gd name="adj1" fmla="val 73915"/>
            </a:avLst>
          </a:prstGeom>
          <a:ln w="7937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"/>
          <p:cNvCxnSpPr/>
          <p:nvPr/>
        </p:nvCxnSpPr>
        <p:spPr>
          <a:xfrm>
            <a:off x="2802283" y="2026358"/>
            <a:ext cx="3921292" cy="1327235"/>
          </a:xfrm>
          <a:prstGeom prst="bentConnector3">
            <a:avLst>
              <a:gd name="adj1" fmla="val 50000"/>
            </a:avLst>
          </a:prstGeom>
          <a:ln w="7937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"/>
          <p:cNvCxnSpPr/>
          <p:nvPr/>
        </p:nvCxnSpPr>
        <p:spPr>
          <a:xfrm>
            <a:off x="2790582" y="3487616"/>
            <a:ext cx="1879424" cy="447863"/>
          </a:xfrm>
          <a:prstGeom prst="bentConnector3">
            <a:avLst>
              <a:gd name="adj1" fmla="val 50000"/>
            </a:avLst>
          </a:prstGeom>
          <a:ln w="79375" cap="rnd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riefcase highlights"/>
          <p:cNvSpPr txBox="1"/>
          <p:nvPr/>
        </p:nvSpPr>
        <p:spPr>
          <a:xfrm>
            <a:off x="175568" y="5827174"/>
            <a:ext cx="8792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prstClr val="white"/>
                </a:solidFill>
                <a:latin typeface="Franklin Gothic Medium"/>
              </a:rPr>
              <a:t>AAA/Transit Agency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5307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12497</TotalTime>
  <Words>920</Words>
  <Application>Microsoft Office PowerPoint</Application>
  <PresentationFormat>On-screen Show (4:3)</PresentationFormat>
  <Paragraphs>281</Paragraphs>
  <Slides>33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Transportation B.C . (Before Collaboration)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to Get You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ACC Senior Services  </vt:lpstr>
      <vt:lpstr>ACC Senior Services  Community Programs</vt:lpstr>
      <vt:lpstr>ACC Rides Transportation Service </vt:lpstr>
      <vt:lpstr>ACC Rides Program Launch </vt:lpstr>
      <vt:lpstr>ACC Rides Initial Service</vt:lpstr>
      <vt:lpstr>Outreach to Non-English  Speaking Community</vt:lpstr>
      <vt:lpstr>ACC Rides Volunteers</vt:lpstr>
      <vt:lpstr>ACC Rides Volunteer Coordinator</vt:lpstr>
      <vt:lpstr>ACC Rides Awards</vt:lpstr>
      <vt:lpstr>ACC Rides Today</vt:lpstr>
      <vt:lpstr>ACC Rides Today</vt:lpstr>
      <vt:lpstr>ACC Rides Today</vt:lpstr>
      <vt:lpstr>ACC Rides Tomorrow</vt:lpstr>
      <vt:lpstr>ACC Rides Transportation Services</vt:lpstr>
    </vt:vector>
  </TitlesOfParts>
  <Company>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Eileen Miller</cp:lastModifiedBy>
  <cp:revision>322</cp:revision>
  <dcterms:created xsi:type="dcterms:W3CDTF">2010-08-26T00:13:09Z</dcterms:created>
  <dcterms:modified xsi:type="dcterms:W3CDTF">2017-01-28T03:46:37Z</dcterms:modified>
</cp:coreProperties>
</file>